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7"/>
  </p:notesMasterIdLst>
  <p:sldIdLst>
    <p:sldId id="256" r:id="rId2"/>
    <p:sldId id="315" r:id="rId3"/>
    <p:sldId id="258" r:id="rId4"/>
    <p:sldId id="259" r:id="rId5"/>
    <p:sldId id="260" r:id="rId6"/>
    <p:sldId id="261" r:id="rId7"/>
    <p:sldId id="262" r:id="rId8"/>
    <p:sldId id="263" r:id="rId9"/>
    <p:sldId id="316" r:id="rId10"/>
    <p:sldId id="267" r:id="rId11"/>
    <p:sldId id="268" r:id="rId12"/>
    <p:sldId id="269" r:id="rId13"/>
    <p:sldId id="271" r:id="rId14"/>
    <p:sldId id="272" r:id="rId15"/>
    <p:sldId id="273" r:id="rId16"/>
    <p:sldId id="274" r:id="rId17"/>
    <p:sldId id="275" r:id="rId18"/>
    <p:sldId id="276" r:id="rId19"/>
    <p:sldId id="277" r:id="rId20"/>
    <p:sldId id="278" r:id="rId21"/>
    <p:sldId id="279" r:id="rId22"/>
    <p:sldId id="280" r:id="rId23"/>
    <p:sldId id="281"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aveat" panose="020B0604020202020204" charset="0"/>
      <p:regular r:id="rId62"/>
      <p:bold r:id="rId63"/>
    </p:embeddedFont>
    <p:embeddedFont>
      <p:font typeface="Century Gothic" panose="020B0502020202020204" pitchFamily="34" charset="0"/>
      <p:regular r:id="rId64"/>
      <p:bold r:id="rId65"/>
      <p:italic r:id="rId66"/>
      <p:boldItalic r:id="rId67"/>
    </p:embeddedFont>
    <p:embeddedFont>
      <p:font typeface="Fugaz One" panose="020B0604020202020204" charset="0"/>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1" roundtripDataSignature="AMtx7mhMqgUHQso1NqfEQ4/6WwK63I81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4f6104c9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4f6104c9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4f6104c9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4f6104c9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4f6104c9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4f6104c9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4f6104c9f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4f6104c9f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4f6104c9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4f6104c9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4f6104c9f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4f6104c9f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4f6104c9f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4f6104c9f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7" name="Google Shape;3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4f6104c9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4f6104c9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4f6104c9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4f6104c9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1" name="Google Shape;33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7a6a867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7a6a867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4f6104c9f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4f6104c9f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4f6104c9f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4f6104c9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4f6104c9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4f6104c9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4f6104c9f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4f6104c9f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f6104c9f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84f6104c9f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8171aa1bb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8171aa1bb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4f6104c9f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4f6104c9f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8171aa1bb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8171aa1bb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78171aa1bb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78171aa1bb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8171aa1bb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78171aa1bb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8171aa1bb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8171aa1bb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4f6104c9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4f6104c9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4f6104c9f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4f6104c9f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8171aa1bb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78171aa1bb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4f6104c9f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4f6104c9f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4f6104c9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84f6104c9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4f6104c9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84f6104c9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84f6104c9f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84f6104c9f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84f6104c9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84f6104c9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4f6104c9f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4f6104c9f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4f6104c9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4f6104c9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78171aa1bb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78171aa1bb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84f6104c9f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84f6104c9f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84f6104c9f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84f6104c9f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4f6104c9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4f6104c9f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4f6104c9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4f6104c9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4f6104c9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84f6104c9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4f6104c9f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84f6104c9f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4f6104c9f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4f6104c9f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5" name="Google Shape;53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4f6104c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84f6104c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4f6104c9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4f6104c9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4f6104c9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4f6104c9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4f6104c9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4f6104c9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17"/>
          <p:cNvSpPr txBox="1">
            <a:spLocks noGrp="1"/>
          </p:cNvSpPr>
          <p:nvPr>
            <p:ph type="ctrTitle"/>
          </p:nvPr>
        </p:nvSpPr>
        <p:spPr>
          <a:xfrm>
            <a:off x="2589213" y="2514600"/>
            <a:ext cx="8915400" cy="22629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262626"/>
              </a:buClr>
              <a:buSzPts val="5400"/>
              <a:buFont typeface="Century Gothic"/>
              <a:buNone/>
              <a:defRPr sz="5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 name="Google Shape;40;p17"/>
          <p:cNvSpPr txBox="1">
            <a:spLocks noGrp="1"/>
          </p:cNvSpPr>
          <p:nvPr>
            <p:ph type="subTitle" idx="1"/>
          </p:nvPr>
        </p:nvSpPr>
        <p:spPr>
          <a:xfrm>
            <a:off x="2589213" y="4777379"/>
            <a:ext cx="8915400" cy="1126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1000"/>
              </a:spcBef>
              <a:spcAft>
                <a:spcPts val="0"/>
              </a:spcAft>
              <a:buSzPts val="1800"/>
              <a:buNone/>
              <a:defRPr>
                <a:solidFill>
                  <a:srgbClr val="595959"/>
                </a:solidFill>
              </a:defRPr>
            </a:lvl1pPr>
            <a:lvl2pPr lvl="1" algn="ctr" rtl="0">
              <a:lnSpc>
                <a:spcPct val="100000"/>
              </a:lnSpc>
              <a:spcBef>
                <a:spcPts val="1000"/>
              </a:spcBef>
              <a:spcAft>
                <a:spcPts val="0"/>
              </a:spcAft>
              <a:buSzPts val="1600"/>
              <a:buNone/>
              <a:defRPr>
                <a:solidFill>
                  <a:srgbClr val="888888"/>
                </a:solidFill>
              </a:defRPr>
            </a:lvl2pPr>
            <a:lvl3pPr lvl="2" algn="ctr" rtl="0">
              <a:lnSpc>
                <a:spcPct val="100000"/>
              </a:lnSpc>
              <a:spcBef>
                <a:spcPts val="1000"/>
              </a:spcBef>
              <a:spcAft>
                <a:spcPts val="0"/>
              </a:spcAft>
              <a:buSzPts val="1400"/>
              <a:buNone/>
              <a:defRPr>
                <a:solidFill>
                  <a:srgbClr val="888888"/>
                </a:solidFill>
              </a:defRPr>
            </a:lvl3pPr>
            <a:lvl4pPr lvl="3" algn="ctr" rtl="0">
              <a:lnSpc>
                <a:spcPct val="100000"/>
              </a:lnSpc>
              <a:spcBef>
                <a:spcPts val="1000"/>
              </a:spcBef>
              <a:spcAft>
                <a:spcPts val="0"/>
              </a:spcAft>
              <a:buSzPts val="1200"/>
              <a:buNone/>
              <a:defRPr>
                <a:solidFill>
                  <a:srgbClr val="888888"/>
                </a:solidFill>
              </a:defRPr>
            </a:lvl4pPr>
            <a:lvl5pPr lvl="4" algn="ctr" rtl="0">
              <a:lnSpc>
                <a:spcPct val="100000"/>
              </a:lnSpc>
              <a:spcBef>
                <a:spcPts val="1000"/>
              </a:spcBef>
              <a:spcAft>
                <a:spcPts val="0"/>
              </a:spcAft>
              <a:buSzPts val="1200"/>
              <a:buNone/>
              <a:defRPr>
                <a:solidFill>
                  <a:srgbClr val="888888"/>
                </a:solidFill>
              </a:defRPr>
            </a:lvl5pPr>
            <a:lvl6pPr lvl="5" algn="ctr" rtl="0">
              <a:lnSpc>
                <a:spcPct val="100000"/>
              </a:lnSpc>
              <a:spcBef>
                <a:spcPts val="1000"/>
              </a:spcBef>
              <a:spcAft>
                <a:spcPts val="0"/>
              </a:spcAft>
              <a:buSzPts val="1200"/>
              <a:buNone/>
              <a:defRPr>
                <a:solidFill>
                  <a:srgbClr val="888888"/>
                </a:solidFill>
              </a:defRPr>
            </a:lvl6pPr>
            <a:lvl7pPr lvl="6" algn="ctr" rtl="0">
              <a:lnSpc>
                <a:spcPct val="100000"/>
              </a:lnSpc>
              <a:spcBef>
                <a:spcPts val="1000"/>
              </a:spcBef>
              <a:spcAft>
                <a:spcPts val="0"/>
              </a:spcAft>
              <a:buSzPts val="1200"/>
              <a:buNone/>
              <a:defRPr>
                <a:solidFill>
                  <a:srgbClr val="888888"/>
                </a:solidFill>
              </a:defRPr>
            </a:lvl7pPr>
            <a:lvl8pPr lvl="7" algn="ctr" rtl="0">
              <a:lnSpc>
                <a:spcPct val="100000"/>
              </a:lnSpc>
              <a:spcBef>
                <a:spcPts val="1000"/>
              </a:spcBef>
              <a:spcAft>
                <a:spcPts val="0"/>
              </a:spcAft>
              <a:buSzPts val="1200"/>
              <a:buNone/>
              <a:defRPr>
                <a:solidFill>
                  <a:srgbClr val="888888"/>
                </a:solidFill>
              </a:defRPr>
            </a:lvl8pPr>
            <a:lvl9pPr lvl="8" algn="ctr" rtl="0">
              <a:lnSpc>
                <a:spcPct val="100000"/>
              </a:lnSpc>
              <a:spcBef>
                <a:spcPts val="1000"/>
              </a:spcBef>
              <a:spcAft>
                <a:spcPts val="0"/>
              </a:spcAft>
              <a:buSzPts val="1200"/>
              <a:buNone/>
              <a:defRPr>
                <a:solidFill>
                  <a:srgbClr val="888888"/>
                </a:solidFill>
              </a:defRPr>
            </a:lvl9pPr>
          </a:lstStyle>
          <a:p>
            <a:endParaRPr/>
          </a:p>
        </p:txBody>
      </p:sp>
      <p:sp>
        <p:nvSpPr>
          <p:cNvPr id="41" name="Google Shape;41;p17"/>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42" name="Google Shape;42;p17"/>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43" name="Google Shape;43;p17"/>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7"/>
          <p:cNvSpPr txBox="1">
            <a:spLocks noGrp="1"/>
          </p:cNvSpPr>
          <p:nvPr>
            <p:ph type="sldNum" idx="12"/>
          </p:nvPr>
        </p:nvSpPr>
        <p:spPr>
          <a:xfrm>
            <a:off x="531812" y="4529540"/>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2589212" y="609600"/>
            <a:ext cx="8915400" cy="3117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262626"/>
              </a:buClr>
              <a:buSzPts val="4800"/>
              <a:buFont typeface="Century Gothic"/>
              <a:buNone/>
              <a:defRPr sz="48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2589212" y="4354046"/>
            <a:ext cx="8915400" cy="15558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1000"/>
              </a:spcBef>
              <a:spcAft>
                <a:spcPts val="0"/>
              </a:spcAft>
              <a:buSzPts val="1800"/>
              <a:buNone/>
              <a:defRPr sz="1800">
                <a:solidFill>
                  <a:srgbClr val="595959"/>
                </a:solidFill>
              </a:defRPr>
            </a:lvl1pPr>
            <a:lvl2pPr marL="914400" lvl="1" indent="-228600" algn="l" rtl="0">
              <a:lnSpc>
                <a:spcPct val="100000"/>
              </a:lnSpc>
              <a:spcBef>
                <a:spcPts val="1000"/>
              </a:spcBef>
              <a:spcAft>
                <a:spcPts val="0"/>
              </a:spcAft>
              <a:buSzPts val="1800"/>
              <a:buNone/>
              <a:defRPr sz="1800">
                <a:solidFill>
                  <a:srgbClr val="888888"/>
                </a:solidFill>
              </a:defRPr>
            </a:lvl2pPr>
            <a:lvl3pPr marL="1371600" lvl="2" indent="-228600" algn="l" rtl="0">
              <a:lnSpc>
                <a:spcPct val="100000"/>
              </a:lnSpc>
              <a:spcBef>
                <a:spcPts val="1000"/>
              </a:spcBef>
              <a:spcAft>
                <a:spcPts val="0"/>
              </a:spcAft>
              <a:buSzPts val="1600"/>
              <a:buNone/>
              <a:defRPr sz="1600">
                <a:solidFill>
                  <a:srgbClr val="888888"/>
                </a:solidFill>
              </a:defRPr>
            </a:lvl3pPr>
            <a:lvl4pPr marL="1828800" lvl="3" indent="-228600" algn="l" rtl="0">
              <a:lnSpc>
                <a:spcPct val="100000"/>
              </a:lnSpc>
              <a:spcBef>
                <a:spcPts val="1000"/>
              </a:spcBef>
              <a:spcAft>
                <a:spcPts val="0"/>
              </a:spcAft>
              <a:buSzPts val="1400"/>
              <a:buNone/>
              <a:defRPr sz="1400">
                <a:solidFill>
                  <a:srgbClr val="888888"/>
                </a:solidFill>
              </a:defRPr>
            </a:lvl4pPr>
            <a:lvl5pPr marL="2286000" lvl="4" indent="-228600" algn="l" rtl="0">
              <a:lnSpc>
                <a:spcPct val="100000"/>
              </a:lnSpc>
              <a:spcBef>
                <a:spcPts val="1000"/>
              </a:spcBef>
              <a:spcAft>
                <a:spcPts val="0"/>
              </a:spcAft>
              <a:buSzPts val="1400"/>
              <a:buNone/>
              <a:defRPr sz="1400">
                <a:solidFill>
                  <a:srgbClr val="888888"/>
                </a:solidFill>
              </a:defRPr>
            </a:lvl5pPr>
            <a:lvl6pPr marL="2743200" lvl="5" indent="-228600" algn="l" rtl="0">
              <a:lnSpc>
                <a:spcPct val="100000"/>
              </a:lnSpc>
              <a:spcBef>
                <a:spcPts val="1000"/>
              </a:spcBef>
              <a:spcAft>
                <a:spcPts val="0"/>
              </a:spcAft>
              <a:buSzPts val="1400"/>
              <a:buNone/>
              <a:defRPr sz="1400">
                <a:solidFill>
                  <a:srgbClr val="888888"/>
                </a:solidFill>
              </a:defRPr>
            </a:lvl6pPr>
            <a:lvl7pPr marL="3200400" lvl="6" indent="-228600" algn="l" rtl="0">
              <a:lnSpc>
                <a:spcPct val="100000"/>
              </a:lnSpc>
              <a:spcBef>
                <a:spcPts val="1000"/>
              </a:spcBef>
              <a:spcAft>
                <a:spcPts val="0"/>
              </a:spcAft>
              <a:buSzPts val="1400"/>
              <a:buNone/>
              <a:defRPr sz="1400">
                <a:solidFill>
                  <a:srgbClr val="888888"/>
                </a:solidFill>
              </a:defRPr>
            </a:lvl7pPr>
            <a:lvl8pPr marL="3657600" lvl="7" indent="-228600" algn="l" rtl="0">
              <a:lnSpc>
                <a:spcPct val="100000"/>
              </a:lnSpc>
              <a:spcBef>
                <a:spcPts val="1000"/>
              </a:spcBef>
              <a:spcAft>
                <a:spcPts val="0"/>
              </a:spcAft>
              <a:buSzPts val="1400"/>
              <a:buNone/>
              <a:defRPr sz="1400">
                <a:solidFill>
                  <a:srgbClr val="888888"/>
                </a:solidFill>
              </a:defRPr>
            </a:lvl8pPr>
            <a:lvl9pPr marL="4114800" lvl="8" indent="-228600" algn="l" rtl="0">
              <a:lnSpc>
                <a:spcPct val="100000"/>
              </a:lnSpc>
              <a:spcBef>
                <a:spcPts val="1000"/>
              </a:spcBef>
              <a:spcAft>
                <a:spcPts val="0"/>
              </a:spcAft>
              <a:buSzPts val="1400"/>
              <a:buNone/>
              <a:defRPr sz="1400">
                <a:solidFill>
                  <a:srgbClr val="888888"/>
                </a:solidFill>
              </a:defRPr>
            </a:lvl9pPr>
          </a:lstStyle>
          <a:p>
            <a:endParaRPr/>
          </a:p>
        </p:txBody>
      </p:sp>
      <p:sp>
        <p:nvSpPr>
          <p:cNvPr id="107" name="Google Shape;107;p26"/>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108" name="Google Shape;108;p26"/>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109" name="Google Shape;109;p26"/>
          <p:cNvSpPr/>
          <p:nvPr/>
        </p:nvSpPr>
        <p:spPr>
          <a:xfrm rot="10800000" flipH="1">
            <a:off x="-4189" y="31781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6"/>
          <p:cNvSpPr txBox="1">
            <a:spLocks noGrp="1"/>
          </p:cNvSpPr>
          <p:nvPr>
            <p:ph type="sldNum" idx="12"/>
          </p:nvPr>
        </p:nvSpPr>
        <p:spPr>
          <a:xfrm>
            <a:off x="531812" y="3244139"/>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2849949" y="609600"/>
            <a:ext cx="8394000" cy="2895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262626"/>
              </a:buClr>
              <a:buSzPts val="4800"/>
              <a:buFont typeface="Century Gothic"/>
              <a:buNone/>
              <a:defRPr sz="48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3" name="Google Shape;113;p27"/>
          <p:cNvSpPr txBox="1">
            <a:spLocks noGrp="1"/>
          </p:cNvSpPr>
          <p:nvPr>
            <p:ph type="body" idx="1"/>
          </p:nvPr>
        </p:nvSpPr>
        <p:spPr>
          <a:xfrm>
            <a:off x="3275012" y="3505200"/>
            <a:ext cx="7536600" cy="3810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1000"/>
              </a:spcBef>
              <a:spcAft>
                <a:spcPts val="0"/>
              </a:spcAft>
              <a:buSzPts val="1600"/>
              <a:buFont typeface="Century Gothic"/>
              <a:buNone/>
              <a:defRPr sz="1600">
                <a:solidFill>
                  <a:srgbClr val="7F7F7F"/>
                </a:solidFill>
              </a:defRPr>
            </a:lvl1pPr>
            <a:lvl2pPr marL="914400" lvl="1" indent="-228600" algn="l" rtl="0">
              <a:lnSpc>
                <a:spcPct val="100000"/>
              </a:lnSpc>
              <a:spcBef>
                <a:spcPts val="1000"/>
              </a:spcBef>
              <a:spcAft>
                <a:spcPts val="0"/>
              </a:spcAft>
              <a:buSzPts val="1600"/>
              <a:buFont typeface="Century Gothic"/>
              <a:buNone/>
              <a:defRPr/>
            </a:lvl2pPr>
            <a:lvl3pPr marL="1371600" lvl="2" indent="-228600" algn="l" rtl="0">
              <a:lnSpc>
                <a:spcPct val="100000"/>
              </a:lnSpc>
              <a:spcBef>
                <a:spcPts val="1000"/>
              </a:spcBef>
              <a:spcAft>
                <a:spcPts val="0"/>
              </a:spcAft>
              <a:buSzPts val="1400"/>
              <a:buFont typeface="Century Gothic"/>
              <a:buNone/>
              <a:defRPr/>
            </a:lvl3pPr>
            <a:lvl4pPr marL="1828800" lvl="3" indent="-228600" algn="l" rtl="0">
              <a:lnSpc>
                <a:spcPct val="100000"/>
              </a:lnSpc>
              <a:spcBef>
                <a:spcPts val="1000"/>
              </a:spcBef>
              <a:spcAft>
                <a:spcPts val="0"/>
              </a:spcAft>
              <a:buSzPts val="1200"/>
              <a:buFont typeface="Century Gothic"/>
              <a:buNone/>
              <a:defRPr/>
            </a:lvl4pPr>
            <a:lvl5pPr marL="2286000" lvl="4" indent="-228600" algn="l" rtl="0">
              <a:lnSpc>
                <a:spcPct val="100000"/>
              </a:lnSpc>
              <a:spcBef>
                <a:spcPts val="1000"/>
              </a:spcBef>
              <a:spcAft>
                <a:spcPts val="0"/>
              </a:spcAft>
              <a:buSzPts val="1200"/>
              <a:buFont typeface="Century Gothic"/>
              <a:buNone/>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4" name="Google Shape;114;p27"/>
          <p:cNvSpPr txBox="1">
            <a:spLocks noGrp="1"/>
          </p:cNvSpPr>
          <p:nvPr>
            <p:ph type="body" idx="2"/>
          </p:nvPr>
        </p:nvSpPr>
        <p:spPr>
          <a:xfrm>
            <a:off x="2589212" y="4354046"/>
            <a:ext cx="8915400" cy="15558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1000"/>
              </a:spcBef>
              <a:spcAft>
                <a:spcPts val="0"/>
              </a:spcAft>
              <a:buSzPts val="1800"/>
              <a:buNone/>
              <a:defRPr sz="1800">
                <a:solidFill>
                  <a:srgbClr val="595959"/>
                </a:solidFill>
              </a:defRPr>
            </a:lvl1pPr>
            <a:lvl2pPr marL="914400" lvl="1" indent="-228600" algn="l" rtl="0">
              <a:lnSpc>
                <a:spcPct val="100000"/>
              </a:lnSpc>
              <a:spcBef>
                <a:spcPts val="1000"/>
              </a:spcBef>
              <a:spcAft>
                <a:spcPts val="0"/>
              </a:spcAft>
              <a:buSzPts val="1800"/>
              <a:buNone/>
              <a:defRPr sz="1800">
                <a:solidFill>
                  <a:srgbClr val="888888"/>
                </a:solidFill>
              </a:defRPr>
            </a:lvl2pPr>
            <a:lvl3pPr marL="1371600" lvl="2" indent="-228600" algn="l" rtl="0">
              <a:lnSpc>
                <a:spcPct val="100000"/>
              </a:lnSpc>
              <a:spcBef>
                <a:spcPts val="1000"/>
              </a:spcBef>
              <a:spcAft>
                <a:spcPts val="0"/>
              </a:spcAft>
              <a:buSzPts val="1600"/>
              <a:buNone/>
              <a:defRPr sz="1600">
                <a:solidFill>
                  <a:srgbClr val="888888"/>
                </a:solidFill>
              </a:defRPr>
            </a:lvl3pPr>
            <a:lvl4pPr marL="1828800" lvl="3" indent="-228600" algn="l" rtl="0">
              <a:lnSpc>
                <a:spcPct val="100000"/>
              </a:lnSpc>
              <a:spcBef>
                <a:spcPts val="1000"/>
              </a:spcBef>
              <a:spcAft>
                <a:spcPts val="0"/>
              </a:spcAft>
              <a:buSzPts val="1400"/>
              <a:buNone/>
              <a:defRPr sz="1400">
                <a:solidFill>
                  <a:srgbClr val="888888"/>
                </a:solidFill>
              </a:defRPr>
            </a:lvl4pPr>
            <a:lvl5pPr marL="2286000" lvl="4" indent="-228600" algn="l" rtl="0">
              <a:lnSpc>
                <a:spcPct val="100000"/>
              </a:lnSpc>
              <a:spcBef>
                <a:spcPts val="1000"/>
              </a:spcBef>
              <a:spcAft>
                <a:spcPts val="0"/>
              </a:spcAft>
              <a:buSzPts val="1400"/>
              <a:buNone/>
              <a:defRPr sz="1400">
                <a:solidFill>
                  <a:srgbClr val="888888"/>
                </a:solidFill>
              </a:defRPr>
            </a:lvl5pPr>
            <a:lvl6pPr marL="2743200" lvl="5" indent="-228600" algn="l" rtl="0">
              <a:lnSpc>
                <a:spcPct val="100000"/>
              </a:lnSpc>
              <a:spcBef>
                <a:spcPts val="1000"/>
              </a:spcBef>
              <a:spcAft>
                <a:spcPts val="0"/>
              </a:spcAft>
              <a:buSzPts val="1400"/>
              <a:buNone/>
              <a:defRPr sz="1400">
                <a:solidFill>
                  <a:srgbClr val="888888"/>
                </a:solidFill>
              </a:defRPr>
            </a:lvl6pPr>
            <a:lvl7pPr marL="3200400" lvl="6" indent="-228600" algn="l" rtl="0">
              <a:lnSpc>
                <a:spcPct val="100000"/>
              </a:lnSpc>
              <a:spcBef>
                <a:spcPts val="1000"/>
              </a:spcBef>
              <a:spcAft>
                <a:spcPts val="0"/>
              </a:spcAft>
              <a:buSzPts val="1400"/>
              <a:buNone/>
              <a:defRPr sz="1400">
                <a:solidFill>
                  <a:srgbClr val="888888"/>
                </a:solidFill>
              </a:defRPr>
            </a:lvl7pPr>
            <a:lvl8pPr marL="3657600" lvl="7" indent="-228600" algn="l" rtl="0">
              <a:lnSpc>
                <a:spcPct val="100000"/>
              </a:lnSpc>
              <a:spcBef>
                <a:spcPts val="1000"/>
              </a:spcBef>
              <a:spcAft>
                <a:spcPts val="0"/>
              </a:spcAft>
              <a:buSzPts val="1400"/>
              <a:buNone/>
              <a:defRPr sz="1400">
                <a:solidFill>
                  <a:srgbClr val="888888"/>
                </a:solidFill>
              </a:defRPr>
            </a:lvl8pPr>
            <a:lvl9pPr marL="4114800" lvl="8" indent="-228600" algn="l" rtl="0">
              <a:lnSpc>
                <a:spcPct val="100000"/>
              </a:lnSpc>
              <a:spcBef>
                <a:spcPts val="1000"/>
              </a:spcBef>
              <a:spcAft>
                <a:spcPts val="0"/>
              </a:spcAft>
              <a:buSzPts val="1400"/>
              <a:buNone/>
              <a:defRPr sz="1400">
                <a:solidFill>
                  <a:srgbClr val="888888"/>
                </a:solidFill>
              </a:defRPr>
            </a:lvl9pPr>
          </a:lstStyle>
          <a:p>
            <a:endParaRPr/>
          </a:p>
        </p:txBody>
      </p:sp>
      <p:sp>
        <p:nvSpPr>
          <p:cNvPr id="115" name="Google Shape;115;p27"/>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116" name="Google Shape;116;p27"/>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117" name="Google Shape;117;p27"/>
          <p:cNvSpPr/>
          <p:nvPr/>
        </p:nvSpPr>
        <p:spPr>
          <a:xfrm rot="10800000" flipH="1">
            <a:off x="-4189" y="31781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7"/>
          <p:cNvSpPr txBox="1">
            <a:spLocks noGrp="1"/>
          </p:cNvSpPr>
          <p:nvPr>
            <p:ph type="sldNum" idx="12"/>
          </p:nvPr>
        </p:nvSpPr>
        <p:spPr>
          <a:xfrm>
            <a:off x="531812" y="3244139"/>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27"/>
          <p:cNvSpPr txBox="1"/>
          <p:nvPr/>
        </p:nvSpPr>
        <p:spPr>
          <a:xfrm>
            <a:off x="2467652" y="648005"/>
            <a:ext cx="609600" cy="58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20" name="Google Shape;120;p27"/>
          <p:cNvSpPr txBox="1"/>
          <p:nvPr/>
        </p:nvSpPr>
        <p:spPr>
          <a:xfrm>
            <a:off x="11114852" y="2905306"/>
            <a:ext cx="609600" cy="58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2589213" y="2438400"/>
            <a:ext cx="8915400" cy="27249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262626"/>
              </a:buClr>
              <a:buSzPts val="4800"/>
              <a:buFont typeface="Century Gothic"/>
              <a:buNone/>
              <a:defRPr sz="48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3" name="Google Shape;123;p28"/>
          <p:cNvSpPr txBox="1">
            <a:spLocks noGrp="1"/>
          </p:cNvSpPr>
          <p:nvPr>
            <p:ph type="body" idx="1"/>
          </p:nvPr>
        </p:nvSpPr>
        <p:spPr>
          <a:xfrm>
            <a:off x="2589213" y="5181600"/>
            <a:ext cx="8915400" cy="7296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1000"/>
              </a:spcBef>
              <a:spcAft>
                <a:spcPts val="0"/>
              </a:spcAft>
              <a:buSzPts val="1800"/>
              <a:buNone/>
              <a:defRPr>
                <a:solidFill>
                  <a:srgbClr val="595959"/>
                </a:solidFill>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24" name="Google Shape;124;p28"/>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125" name="Google Shape;125;p28"/>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126" name="Google Shape;126;p28"/>
          <p:cNvSpPr/>
          <p:nvPr/>
        </p:nvSpPr>
        <p:spPr>
          <a:xfrm rot="10800000" flipH="1">
            <a:off x="-4189" y="491172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8"/>
          <p:cNvSpPr txBox="1">
            <a:spLocks noGrp="1"/>
          </p:cNvSpPr>
          <p:nvPr>
            <p:ph type="sldNum" idx="12"/>
          </p:nvPr>
        </p:nvSpPr>
        <p:spPr>
          <a:xfrm>
            <a:off x="531812" y="4983087"/>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8"/>
        <p:cNvGrpSpPr/>
        <p:nvPr/>
      </p:nvGrpSpPr>
      <p:grpSpPr>
        <a:xfrm>
          <a:off x="0" y="0"/>
          <a:ext cx="0" cy="0"/>
          <a:chOff x="0" y="0"/>
          <a:chExt cx="0" cy="0"/>
        </a:xfrm>
      </p:grpSpPr>
      <p:sp>
        <p:nvSpPr>
          <p:cNvPr id="129" name="Google Shape;129;p29"/>
          <p:cNvSpPr txBox="1">
            <a:spLocks noGrp="1"/>
          </p:cNvSpPr>
          <p:nvPr>
            <p:ph type="title"/>
          </p:nvPr>
        </p:nvSpPr>
        <p:spPr>
          <a:xfrm>
            <a:off x="2849949" y="609600"/>
            <a:ext cx="8394000" cy="2895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262626"/>
              </a:buClr>
              <a:buSzPts val="4800"/>
              <a:buFont typeface="Century Gothic"/>
              <a:buNone/>
              <a:defRPr sz="48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0" name="Google Shape;130;p29"/>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1000"/>
              </a:spcBef>
              <a:spcAft>
                <a:spcPts val="0"/>
              </a:spcAft>
              <a:buSzPts val="2400"/>
              <a:buFont typeface="Century Gothic"/>
              <a:buNone/>
              <a:defRPr sz="2400">
                <a:solidFill>
                  <a:schemeClr val="accent1"/>
                </a:solidFill>
              </a:defRPr>
            </a:lvl1pPr>
            <a:lvl2pPr marL="914400" lvl="1" indent="-228600" algn="l" rtl="0">
              <a:lnSpc>
                <a:spcPct val="100000"/>
              </a:lnSpc>
              <a:spcBef>
                <a:spcPts val="1000"/>
              </a:spcBef>
              <a:spcAft>
                <a:spcPts val="0"/>
              </a:spcAft>
              <a:buSzPts val="1600"/>
              <a:buFont typeface="Century Gothic"/>
              <a:buNone/>
              <a:defRPr/>
            </a:lvl2pPr>
            <a:lvl3pPr marL="1371600" lvl="2" indent="-228600" algn="l" rtl="0">
              <a:lnSpc>
                <a:spcPct val="100000"/>
              </a:lnSpc>
              <a:spcBef>
                <a:spcPts val="1000"/>
              </a:spcBef>
              <a:spcAft>
                <a:spcPts val="0"/>
              </a:spcAft>
              <a:buSzPts val="1400"/>
              <a:buFont typeface="Century Gothic"/>
              <a:buNone/>
              <a:defRPr/>
            </a:lvl3pPr>
            <a:lvl4pPr marL="1828800" lvl="3" indent="-228600" algn="l" rtl="0">
              <a:lnSpc>
                <a:spcPct val="100000"/>
              </a:lnSpc>
              <a:spcBef>
                <a:spcPts val="1000"/>
              </a:spcBef>
              <a:spcAft>
                <a:spcPts val="0"/>
              </a:spcAft>
              <a:buSzPts val="1200"/>
              <a:buFont typeface="Century Gothic"/>
              <a:buNone/>
              <a:defRPr/>
            </a:lvl4pPr>
            <a:lvl5pPr marL="2286000" lvl="4" indent="-228600" algn="l" rtl="0">
              <a:lnSpc>
                <a:spcPct val="100000"/>
              </a:lnSpc>
              <a:spcBef>
                <a:spcPts val="1000"/>
              </a:spcBef>
              <a:spcAft>
                <a:spcPts val="0"/>
              </a:spcAft>
              <a:buSzPts val="1200"/>
              <a:buFont typeface="Century Gothic"/>
              <a:buNone/>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31" name="Google Shape;131;p29"/>
          <p:cNvSpPr txBox="1">
            <a:spLocks noGrp="1"/>
          </p:cNvSpPr>
          <p:nvPr>
            <p:ph type="body" idx="2"/>
          </p:nvPr>
        </p:nvSpPr>
        <p:spPr>
          <a:xfrm>
            <a:off x="2589213" y="5181600"/>
            <a:ext cx="8915400" cy="7296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1000"/>
              </a:spcBef>
              <a:spcAft>
                <a:spcPts val="0"/>
              </a:spcAft>
              <a:buSzPts val="1800"/>
              <a:buNone/>
              <a:defRPr>
                <a:solidFill>
                  <a:srgbClr val="595959"/>
                </a:solidFill>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32" name="Google Shape;132;p29"/>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133" name="Google Shape;133;p29"/>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134" name="Google Shape;134;p29"/>
          <p:cNvSpPr/>
          <p:nvPr/>
        </p:nvSpPr>
        <p:spPr>
          <a:xfrm rot="10800000" flipH="1">
            <a:off x="-4189" y="491172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9"/>
          <p:cNvSpPr txBox="1">
            <a:spLocks noGrp="1"/>
          </p:cNvSpPr>
          <p:nvPr>
            <p:ph type="sldNum" idx="12"/>
          </p:nvPr>
        </p:nvSpPr>
        <p:spPr>
          <a:xfrm>
            <a:off x="531812" y="4983087"/>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29"/>
          <p:cNvSpPr txBox="1"/>
          <p:nvPr/>
        </p:nvSpPr>
        <p:spPr>
          <a:xfrm>
            <a:off x="2467652" y="648005"/>
            <a:ext cx="609600" cy="58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37" name="Google Shape;137;p29"/>
          <p:cNvSpPr txBox="1"/>
          <p:nvPr/>
        </p:nvSpPr>
        <p:spPr>
          <a:xfrm>
            <a:off x="11114852" y="2905306"/>
            <a:ext cx="609600" cy="58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2589212" y="627407"/>
            <a:ext cx="8915400" cy="2880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262626"/>
              </a:buClr>
              <a:buSzPts val="4800"/>
              <a:buFont typeface="Century Gothic"/>
              <a:buNone/>
              <a:defRPr sz="48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0" name="Google Shape;140;p30"/>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1000"/>
              </a:spcBef>
              <a:spcAft>
                <a:spcPts val="0"/>
              </a:spcAft>
              <a:buSzPts val="2400"/>
              <a:buFont typeface="Century Gothic"/>
              <a:buNone/>
              <a:defRPr sz="2400">
                <a:solidFill>
                  <a:schemeClr val="accent1"/>
                </a:solidFill>
              </a:defRPr>
            </a:lvl1pPr>
            <a:lvl2pPr marL="914400" lvl="1" indent="-228600" algn="l" rtl="0">
              <a:lnSpc>
                <a:spcPct val="100000"/>
              </a:lnSpc>
              <a:spcBef>
                <a:spcPts val="1000"/>
              </a:spcBef>
              <a:spcAft>
                <a:spcPts val="0"/>
              </a:spcAft>
              <a:buSzPts val="1600"/>
              <a:buFont typeface="Century Gothic"/>
              <a:buNone/>
              <a:defRPr/>
            </a:lvl2pPr>
            <a:lvl3pPr marL="1371600" lvl="2" indent="-228600" algn="l" rtl="0">
              <a:lnSpc>
                <a:spcPct val="100000"/>
              </a:lnSpc>
              <a:spcBef>
                <a:spcPts val="1000"/>
              </a:spcBef>
              <a:spcAft>
                <a:spcPts val="0"/>
              </a:spcAft>
              <a:buSzPts val="1400"/>
              <a:buFont typeface="Century Gothic"/>
              <a:buNone/>
              <a:defRPr/>
            </a:lvl3pPr>
            <a:lvl4pPr marL="1828800" lvl="3" indent="-228600" algn="l" rtl="0">
              <a:lnSpc>
                <a:spcPct val="100000"/>
              </a:lnSpc>
              <a:spcBef>
                <a:spcPts val="1000"/>
              </a:spcBef>
              <a:spcAft>
                <a:spcPts val="0"/>
              </a:spcAft>
              <a:buSzPts val="1200"/>
              <a:buFont typeface="Century Gothic"/>
              <a:buNone/>
              <a:defRPr/>
            </a:lvl4pPr>
            <a:lvl5pPr marL="2286000" lvl="4" indent="-228600" algn="l" rtl="0">
              <a:lnSpc>
                <a:spcPct val="100000"/>
              </a:lnSpc>
              <a:spcBef>
                <a:spcPts val="1000"/>
              </a:spcBef>
              <a:spcAft>
                <a:spcPts val="0"/>
              </a:spcAft>
              <a:buSzPts val="1200"/>
              <a:buFont typeface="Century Gothic"/>
              <a:buNone/>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41" name="Google Shape;141;p30"/>
          <p:cNvSpPr txBox="1">
            <a:spLocks noGrp="1"/>
          </p:cNvSpPr>
          <p:nvPr>
            <p:ph type="body" idx="2"/>
          </p:nvPr>
        </p:nvSpPr>
        <p:spPr>
          <a:xfrm>
            <a:off x="2589213" y="5181600"/>
            <a:ext cx="8915400" cy="7296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1000"/>
              </a:spcBef>
              <a:spcAft>
                <a:spcPts val="0"/>
              </a:spcAft>
              <a:buSzPts val="1800"/>
              <a:buNone/>
              <a:defRPr>
                <a:solidFill>
                  <a:srgbClr val="595959"/>
                </a:solidFill>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42" name="Google Shape;142;p30"/>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143" name="Google Shape;143;p30"/>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144" name="Google Shape;144;p30"/>
          <p:cNvSpPr/>
          <p:nvPr/>
        </p:nvSpPr>
        <p:spPr>
          <a:xfrm rot="10800000" flipH="1">
            <a:off x="-4189" y="491172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0"/>
          <p:cNvSpPr txBox="1">
            <a:spLocks noGrp="1"/>
          </p:cNvSpPr>
          <p:nvPr>
            <p:ph type="sldNum" idx="12"/>
          </p:nvPr>
        </p:nvSpPr>
        <p:spPr>
          <a:xfrm>
            <a:off x="531812" y="4983087"/>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2592924" y="624110"/>
            <a:ext cx="8911800" cy="1281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262626"/>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1000"/>
              </a:spcBef>
              <a:spcAft>
                <a:spcPts val="0"/>
              </a:spcAft>
              <a:buSzPts val="1800"/>
              <a:buChar char="?"/>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49" name="Google Shape;149;p31"/>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150" name="Google Shape;150;p31"/>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151" name="Google Shape;151;p31"/>
          <p:cNvSpPr/>
          <p:nvPr/>
        </p:nvSpPr>
        <p:spPr>
          <a:xfrm rot="10800000" flipH="1">
            <a:off x="-4189" y="7143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1"/>
          <p:cNvSpPr txBox="1">
            <a:spLocks noGrp="1"/>
          </p:cNvSpPr>
          <p:nvPr>
            <p:ph type="sldNum" idx="12"/>
          </p:nvPr>
        </p:nvSpPr>
        <p:spPr>
          <a:xfrm>
            <a:off x="531812" y="787782"/>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rot="5400000">
            <a:off x="7756613" y="2165505"/>
            <a:ext cx="5283900" cy="2207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262626"/>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5" name="Google Shape;155;p32"/>
          <p:cNvSpPr txBox="1">
            <a:spLocks noGrp="1"/>
          </p:cNvSpPr>
          <p:nvPr>
            <p:ph type="body" idx="1"/>
          </p:nvPr>
        </p:nvSpPr>
        <p:spPr>
          <a:xfrm rot="5400000">
            <a:off x="3185762" y="30856"/>
            <a:ext cx="5283900" cy="64770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1000"/>
              </a:spcBef>
              <a:spcAft>
                <a:spcPts val="0"/>
              </a:spcAft>
              <a:buSzPts val="1800"/>
              <a:buChar char="?"/>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56" name="Google Shape;156;p32"/>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157" name="Google Shape;157;p32"/>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158" name="Google Shape;158;p32"/>
          <p:cNvSpPr/>
          <p:nvPr/>
        </p:nvSpPr>
        <p:spPr>
          <a:xfrm rot="10800000" flipH="1">
            <a:off x="-4189" y="7143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2"/>
          <p:cNvSpPr txBox="1">
            <a:spLocks noGrp="1"/>
          </p:cNvSpPr>
          <p:nvPr>
            <p:ph type="sldNum" idx="12"/>
          </p:nvPr>
        </p:nvSpPr>
        <p:spPr>
          <a:xfrm>
            <a:off x="531812" y="787782"/>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Google Shape;46;p18"/>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262626"/>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1000"/>
              </a:spcBef>
              <a:spcAft>
                <a:spcPts val="0"/>
              </a:spcAft>
              <a:buSzPts val="1800"/>
              <a:buChar char="?"/>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48" name="Google Shape;48;p18"/>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49" name="Google Shape;49;p18"/>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50" name="Google Shape;50;p18"/>
          <p:cNvSpPr/>
          <p:nvPr/>
        </p:nvSpPr>
        <p:spPr>
          <a:xfrm rot="10800000" flipH="1">
            <a:off x="-4189" y="7143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18"/>
          <p:cNvSpPr txBox="1">
            <a:spLocks noGrp="1"/>
          </p:cNvSpPr>
          <p:nvPr>
            <p:ph type="sldNum" idx="12"/>
          </p:nvPr>
        </p:nvSpPr>
        <p:spPr>
          <a:xfrm>
            <a:off x="531812" y="787782"/>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19"/>
          <p:cNvSpPr txBox="1">
            <a:spLocks noGrp="1"/>
          </p:cNvSpPr>
          <p:nvPr>
            <p:ph type="title"/>
          </p:nvPr>
        </p:nvSpPr>
        <p:spPr>
          <a:xfrm>
            <a:off x="2589212" y="2058750"/>
            <a:ext cx="8915400" cy="14688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262626"/>
              </a:buClr>
              <a:buSzPts val="4000"/>
              <a:buFont typeface="Century Gothic"/>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4" name="Google Shape;54;p19"/>
          <p:cNvSpPr txBox="1">
            <a:spLocks noGrp="1"/>
          </p:cNvSpPr>
          <p:nvPr>
            <p:ph type="body" idx="1"/>
          </p:nvPr>
        </p:nvSpPr>
        <p:spPr>
          <a:xfrm>
            <a:off x="2589212" y="3530129"/>
            <a:ext cx="8915400" cy="8604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1000"/>
              </a:spcBef>
              <a:spcAft>
                <a:spcPts val="0"/>
              </a:spcAft>
              <a:buSzPts val="2000"/>
              <a:buNone/>
              <a:defRPr sz="2000">
                <a:solidFill>
                  <a:srgbClr val="595959"/>
                </a:solidFill>
              </a:defRPr>
            </a:lvl1pPr>
            <a:lvl2pPr marL="914400" lvl="1" indent="-228600" algn="l" rtl="0">
              <a:lnSpc>
                <a:spcPct val="100000"/>
              </a:lnSpc>
              <a:spcBef>
                <a:spcPts val="1000"/>
              </a:spcBef>
              <a:spcAft>
                <a:spcPts val="0"/>
              </a:spcAft>
              <a:buSzPts val="1800"/>
              <a:buNone/>
              <a:defRPr sz="1800">
                <a:solidFill>
                  <a:srgbClr val="888888"/>
                </a:solidFill>
              </a:defRPr>
            </a:lvl2pPr>
            <a:lvl3pPr marL="1371600" lvl="2" indent="-228600" algn="l" rtl="0">
              <a:lnSpc>
                <a:spcPct val="100000"/>
              </a:lnSpc>
              <a:spcBef>
                <a:spcPts val="1000"/>
              </a:spcBef>
              <a:spcAft>
                <a:spcPts val="0"/>
              </a:spcAft>
              <a:buSzPts val="1600"/>
              <a:buNone/>
              <a:defRPr sz="1600">
                <a:solidFill>
                  <a:srgbClr val="888888"/>
                </a:solidFill>
              </a:defRPr>
            </a:lvl3pPr>
            <a:lvl4pPr marL="1828800" lvl="3" indent="-228600" algn="l" rtl="0">
              <a:lnSpc>
                <a:spcPct val="100000"/>
              </a:lnSpc>
              <a:spcBef>
                <a:spcPts val="1000"/>
              </a:spcBef>
              <a:spcAft>
                <a:spcPts val="0"/>
              </a:spcAft>
              <a:buSzPts val="1400"/>
              <a:buNone/>
              <a:defRPr sz="1400">
                <a:solidFill>
                  <a:srgbClr val="888888"/>
                </a:solidFill>
              </a:defRPr>
            </a:lvl4pPr>
            <a:lvl5pPr marL="2286000" lvl="4" indent="-228600" algn="l" rtl="0">
              <a:lnSpc>
                <a:spcPct val="100000"/>
              </a:lnSpc>
              <a:spcBef>
                <a:spcPts val="1000"/>
              </a:spcBef>
              <a:spcAft>
                <a:spcPts val="0"/>
              </a:spcAft>
              <a:buSzPts val="1400"/>
              <a:buNone/>
              <a:defRPr sz="1400">
                <a:solidFill>
                  <a:srgbClr val="888888"/>
                </a:solidFill>
              </a:defRPr>
            </a:lvl5pPr>
            <a:lvl6pPr marL="2743200" lvl="5" indent="-228600" algn="l" rtl="0">
              <a:lnSpc>
                <a:spcPct val="100000"/>
              </a:lnSpc>
              <a:spcBef>
                <a:spcPts val="1000"/>
              </a:spcBef>
              <a:spcAft>
                <a:spcPts val="0"/>
              </a:spcAft>
              <a:buSzPts val="1400"/>
              <a:buNone/>
              <a:defRPr sz="1400">
                <a:solidFill>
                  <a:srgbClr val="888888"/>
                </a:solidFill>
              </a:defRPr>
            </a:lvl6pPr>
            <a:lvl7pPr marL="3200400" lvl="6" indent="-228600" algn="l" rtl="0">
              <a:lnSpc>
                <a:spcPct val="100000"/>
              </a:lnSpc>
              <a:spcBef>
                <a:spcPts val="1000"/>
              </a:spcBef>
              <a:spcAft>
                <a:spcPts val="0"/>
              </a:spcAft>
              <a:buSzPts val="1400"/>
              <a:buNone/>
              <a:defRPr sz="1400">
                <a:solidFill>
                  <a:srgbClr val="888888"/>
                </a:solidFill>
              </a:defRPr>
            </a:lvl7pPr>
            <a:lvl8pPr marL="3657600" lvl="7" indent="-228600" algn="l" rtl="0">
              <a:lnSpc>
                <a:spcPct val="100000"/>
              </a:lnSpc>
              <a:spcBef>
                <a:spcPts val="1000"/>
              </a:spcBef>
              <a:spcAft>
                <a:spcPts val="0"/>
              </a:spcAft>
              <a:buSzPts val="1400"/>
              <a:buNone/>
              <a:defRPr sz="1400">
                <a:solidFill>
                  <a:srgbClr val="888888"/>
                </a:solidFill>
              </a:defRPr>
            </a:lvl8pPr>
            <a:lvl9pPr marL="4114800" lvl="8" indent="-228600" algn="l" rtl="0">
              <a:lnSpc>
                <a:spcPct val="100000"/>
              </a:lnSpc>
              <a:spcBef>
                <a:spcPts val="1000"/>
              </a:spcBef>
              <a:spcAft>
                <a:spcPts val="0"/>
              </a:spcAft>
              <a:buSzPts val="1400"/>
              <a:buNone/>
              <a:defRPr sz="1400">
                <a:solidFill>
                  <a:srgbClr val="888888"/>
                </a:solidFill>
              </a:defRPr>
            </a:lvl9pPr>
          </a:lstStyle>
          <a:p>
            <a:endParaRPr/>
          </a:p>
        </p:txBody>
      </p:sp>
      <p:sp>
        <p:nvSpPr>
          <p:cNvPr id="55" name="Google Shape;55;p19"/>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56" name="Google Shape;56;p19"/>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57" name="Google Shape;57;p19"/>
          <p:cNvSpPr/>
          <p:nvPr/>
        </p:nvSpPr>
        <p:spPr>
          <a:xfrm rot="10800000" flipH="1">
            <a:off x="-4189" y="31781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9"/>
          <p:cNvSpPr txBox="1">
            <a:spLocks noGrp="1"/>
          </p:cNvSpPr>
          <p:nvPr>
            <p:ph type="sldNum" idx="12"/>
          </p:nvPr>
        </p:nvSpPr>
        <p:spPr>
          <a:xfrm>
            <a:off x="531812" y="3244139"/>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20"/>
          <p:cNvSpPr txBox="1">
            <a:spLocks noGrp="1"/>
          </p:cNvSpPr>
          <p:nvPr>
            <p:ph type="title"/>
          </p:nvPr>
        </p:nvSpPr>
        <p:spPr>
          <a:xfrm>
            <a:off x="2592924" y="624110"/>
            <a:ext cx="8911800" cy="1281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262626"/>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1" name="Google Shape;61;p20"/>
          <p:cNvSpPr txBox="1">
            <a:spLocks noGrp="1"/>
          </p:cNvSpPr>
          <p:nvPr>
            <p:ph type="body" idx="1"/>
          </p:nvPr>
        </p:nvSpPr>
        <p:spPr>
          <a:xfrm>
            <a:off x="2589212" y="2133600"/>
            <a:ext cx="4314000" cy="37776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1000"/>
              </a:spcBef>
              <a:spcAft>
                <a:spcPts val="0"/>
              </a:spcAft>
              <a:buSzPts val="1800"/>
              <a:buChar char="?"/>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62" name="Google Shape;62;p20"/>
          <p:cNvSpPr txBox="1">
            <a:spLocks noGrp="1"/>
          </p:cNvSpPr>
          <p:nvPr>
            <p:ph type="body" idx="2"/>
          </p:nvPr>
        </p:nvSpPr>
        <p:spPr>
          <a:xfrm>
            <a:off x="7190747" y="2126222"/>
            <a:ext cx="4314000" cy="37776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1000"/>
              </a:spcBef>
              <a:spcAft>
                <a:spcPts val="0"/>
              </a:spcAft>
              <a:buSzPts val="1800"/>
              <a:buChar char="?"/>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63" name="Google Shape;63;p20"/>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64" name="Google Shape;64;p20"/>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65" name="Google Shape;65;p20"/>
          <p:cNvSpPr/>
          <p:nvPr/>
        </p:nvSpPr>
        <p:spPr>
          <a:xfrm rot="10800000" flipH="1">
            <a:off x="-4189" y="7143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0"/>
          <p:cNvSpPr txBox="1">
            <a:spLocks noGrp="1"/>
          </p:cNvSpPr>
          <p:nvPr>
            <p:ph type="sldNum" idx="12"/>
          </p:nvPr>
        </p:nvSpPr>
        <p:spPr>
          <a:xfrm>
            <a:off x="531812" y="787782"/>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7"/>
        <p:cNvGrpSpPr/>
        <p:nvPr/>
      </p:nvGrpSpPr>
      <p:grpSpPr>
        <a:xfrm>
          <a:off x="0" y="0"/>
          <a:ext cx="0" cy="0"/>
          <a:chOff x="0" y="0"/>
          <a:chExt cx="0" cy="0"/>
        </a:xfrm>
      </p:grpSpPr>
      <p:sp>
        <p:nvSpPr>
          <p:cNvPr id="68" name="Google Shape;68;p21"/>
          <p:cNvSpPr txBox="1">
            <a:spLocks noGrp="1"/>
          </p:cNvSpPr>
          <p:nvPr>
            <p:ph type="title"/>
          </p:nvPr>
        </p:nvSpPr>
        <p:spPr>
          <a:xfrm>
            <a:off x="2592924" y="624110"/>
            <a:ext cx="8911800" cy="1281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262626"/>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p21"/>
          <p:cNvSpPr txBox="1">
            <a:spLocks noGrp="1"/>
          </p:cNvSpPr>
          <p:nvPr>
            <p:ph type="body" idx="1"/>
          </p:nvPr>
        </p:nvSpPr>
        <p:spPr>
          <a:xfrm>
            <a:off x="2939373" y="1972703"/>
            <a:ext cx="39927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1000"/>
              </a:spcBef>
              <a:spcAft>
                <a:spcPts val="0"/>
              </a:spcAft>
              <a:buSzPts val="2400"/>
              <a:buNone/>
              <a:defRPr sz="2400" b="0"/>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70" name="Google Shape;70;p21"/>
          <p:cNvSpPr txBox="1">
            <a:spLocks noGrp="1"/>
          </p:cNvSpPr>
          <p:nvPr>
            <p:ph type="body" idx="2"/>
          </p:nvPr>
        </p:nvSpPr>
        <p:spPr>
          <a:xfrm>
            <a:off x="2589212" y="2548966"/>
            <a:ext cx="4342800" cy="33540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1000"/>
              </a:spcBef>
              <a:spcAft>
                <a:spcPts val="0"/>
              </a:spcAft>
              <a:buSzPts val="1800"/>
              <a:buChar char="?"/>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71" name="Google Shape;71;p21"/>
          <p:cNvSpPr txBox="1">
            <a:spLocks noGrp="1"/>
          </p:cNvSpPr>
          <p:nvPr>
            <p:ph type="body" idx="3"/>
          </p:nvPr>
        </p:nvSpPr>
        <p:spPr>
          <a:xfrm>
            <a:off x="7506629" y="1969475"/>
            <a:ext cx="39990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1000"/>
              </a:spcBef>
              <a:spcAft>
                <a:spcPts val="0"/>
              </a:spcAft>
              <a:buSzPts val="2400"/>
              <a:buNone/>
              <a:defRPr sz="2400" b="0"/>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72" name="Google Shape;72;p21"/>
          <p:cNvSpPr txBox="1">
            <a:spLocks noGrp="1"/>
          </p:cNvSpPr>
          <p:nvPr>
            <p:ph type="body" idx="4"/>
          </p:nvPr>
        </p:nvSpPr>
        <p:spPr>
          <a:xfrm>
            <a:off x="7166957" y="2545738"/>
            <a:ext cx="4338600" cy="33540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1000"/>
              </a:spcBef>
              <a:spcAft>
                <a:spcPts val="0"/>
              </a:spcAft>
              <a:buSzPts val="1800"/>
              <a:buChar char="?"/>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73" name="Google Shape;73;p21"/>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74" name="Google Shape;74;p21"/>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75" name="Google Shape;75;p21"/>
          <p:cNvSpPr/>
          <p:nvPr/>
        </p:nvSpPr>
        <p:spPr>
          <a:xfrm rot="10800000" flipH="1">
            <a:off x="-4189" y="7143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1"/>
          <p:cNvSpPr txBox="1">
            <a:spLocks noGrp="1"/>
          </p:cNvSpPr>
          <p:nvPr>
            <p:ph type="sldNum" idx="12"/>
          </p:nvPr>
        </p:nvSpPr>
        <p:spPr>
          <a:xfrm>
            <a:off x="531812" y="787782"/>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2592924" y="624110"/>
            <a:ext cx="8911800" cy="1281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262626"/>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 name="Google Shape;79;p22"/>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80" name="Google Shape;80;p22"/>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81" name="Google Shape;81;p22"/>
          <p:cNvSpPr/>
          <p:nvPr/>
        </p:nvSpPr>
        <p:spPr>
          <a:xfrm rot="10800000" flipH="1">
            <a:off x="-4189" y="7143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2"/>
          <p:cNvSpPr txBox="1">
            <a:spLocks noGrp="1"/>
          </p:cNvSpPr>
          <p:nvPr>
            <p:ph type="sldNum" idx="12"/>
          </p:nvPr>
        </p:nvSpPr>
        <p:spPr>
          <a:xfrm>
            <a:off x="531812" y="787782"/>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23"/>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85" name="Google Shape;85;p23"/>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86" name="Google Shape;86;p23"/>
          <p:cNvSpPr/>
          <p:nvPr/>
        </p:nvSpPr>
        <p:spPr>
          <a:xfrm rot="10800000" flipH="1">
            <a:off x="-4189" y="7143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3"/>
          <p:cNvSpPr txBox="1">
            <a:spLocks noGrp="1"/>
          </p:cNvSpPr>
          <p:nvPr>
            <p:ph type="sldNum" idx="12"/>
          </p:nvPr>
        </p:nvSpPr>
        <p:spPr>
          <a:xfrm>
            <a:off x="531812" y="787782"/>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2589212" y="446088"/>
            <a:ext cx="3505200" cy="976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262626"/>
              </a:buClr>
              <a:buSzPts val="2000"/>
              <a:buFont typeface="Century Gothic"/>
              <a:buNone/>
              <a:defRPr sz="20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0" name="Google Shape;90;p24"/>
          <p:cNvSpPr txBox="1">
            <a:spLocks noGrp="1"/>
          </p:cNvSpPr>
          <p:nvPr>
            <p:ph type="body" idx="1"/>
          </p:nvPr>
        </p:nvSpPr>
        <p:spPr>
          <a:xfrm>
            <a:off x="6323012" y="446088"/>
            <a:ext cx="5181600" cy="5415000"/>
          </a:xfrm>
          <a:prstGeom prst="rect">
            <a:avLst/>
          </a:prstGeom>
          <a:noFill/>
          <a:ln>
            <a:noFill/>
          </a:ln>
        </p:spPr>
        <p:txBody>
          <a:bodyPr spcFirstLastPara="1" wrap="square" lIns="91425" tIns="45700" rIns="91425" bIns="45700" anchor="ctr" anchorCtr="0">
            <a:noAutofit/>
          </a:bodyPr>
          <a:lstStyle>
            <a:lvl1pPr marL="457200" lvl="0" indent="-342900" algn="l" rtl="0">
              <a:lnSpc>
                <a:spcPct val="100000"/>
              </a:lnSpc>
              <a:spcBef>
                <a:spcPts val="1000"/>
              </a:spcBef>
              <a:spcAft>
                <a:spcPts val="0"/>
              </a:spcAft>
              <a:buSzPts val="1800"/>
              <a:buChar char="?"/>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91" name="Google Shape;91;p24"/>
          <p:cNvSpPr txBox="1">
            <a:spLocks noGrp="1"/>
          </p:cNvSpPr>
          <p:nvPr>
            <p:ph type="body" idx="2"/>
          </p:nvPr>
        </p:nvSpPr>
        <p:spPr>
          <a:xfrm>
            <a:off x="2589212" y="1598613"/>
            <a:ext cx="3505200" cy="42624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sp>
        <p:nvSpPr>
          <p:cNvPr id="92" name="Google Shape;92;p24"/>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93" name="Google Shape;93;p24"/>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94" name="Google Shape;94;p24"/>
          <p:cNvSpPr/>
          <p:nvPr/>
        </p:nvSpPr>
        <p:spPr>
          <a:xfrm rot="10800000" flipH="1">
            <a:off x="-4189" y="7143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4"/>
          <p:cNvSpPr txBox="1">
            <a:spLocks noGrp="1"/>
          </p:cNvSpPr>
          <p:nvPr>
            <p:ph type="sldNum" idx="12"/>
          </p:nvPr>
        </p:nvSpPr>
        <p:spPr>
          <a:xfrm>
            <a:off x="531812" y="787782"/>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2589213" y="4800600"/>
            <a:ext cx="8915400" cy="5667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262626"/>
              </a:buClr>
              <a:buSzPts val="2400"/>
              <a:buFont typeface="Century Gothic"/>
              <a:buNone/>
              <a:defRPr sz="24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25"/>
          <p:cNvSpPr>
            <a:spLocks noGrp="1"/>
          </p:cNvSpPr>
          <p:nvPr>
            <p:ph type="pic" idx="2"/>
          </p:nvPr>
        </p:nvSpPr>
        <p:spPr>
          <a:xfrm>
            <a:off x="2589212" y="634965"/>
            <a:ext cx="8915400" cy="3855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99" name="Google Shape;99;p25"/>
          <p:cNvSpPr txBox="1">
            <a:spLocks noGrp="1"/>
          </p:cNvSpPr>
          <p:nvPr>
            <p:ph type="body" idx="1"/>
          </p:nvPr>
        </p:nvSpPr>
        <p:spPr>
          <a:xfrm>
            <a:off x="2589213" y="5367338"/>
            <a:ext cx="8915400" cy="4938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1000"/>
              </a:spcBef>
              <a:spcAft>
                <a:spcPts val="0"/>
              </a:spcAft>
              <a:buSzPts val="1200"/>
              <a:buNone/>
              <a:defRPr sz="12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sp>
        <p:nvSpPr>
          <p:cNvPr id="100" name="Google Shape;100;p25"/>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23.05.2020</a:t>
            </a:r>
            <a:endParaRPr/>
          </a:p>
        </p:txBody>
      </p:sp>
      <p:sp>
        <p:nvSpPr>
          <p:cNvPr id="101" name="Google Shape;101;p25"/>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a:t>Department of Computer Science &amp; Engineering   </a:t>
            </a:r>
            <a:endParaRPr/>
          </a:p>
        </p:txBody>
      </p:sp>
      <p:sp>
        <p:nvSpPr>
          <p:cNvPr id="102" name="Google Shape;102;p25"/>
          <p:cNvSpPr/>
          <p:nvPr/>
        </p:nvSpPr>
        <p:spPr>
          <a:xfrm rot="10800000" flipH="1">
            <a:off x="-4189" y="491172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5"/>
          <p:cNvSpPr txBox="1">
            <a:spLocks noGrp="1"/>
          </p:cNvSpPr>
          <p:nvPr>
            <p:ph type="sldNum" idx="12"/>
          </p:nvPr>
        </p:nvSpPr>
        <p:spPr>
          <a:xfrm>
            <a:off x="531812" y="4983087"/>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5"/>
        <p:cNvGrpSpPr/>
        <p:nvPr/>
      </p:nvGrpSpPr>
      <p:grpSpPr>
        <a:xfrm>
          <a:off x="0" y="0"/>
          <a:ext cx="0" cy="0"/>
          <a:chOff x="0" y="0"/>
          <a:chExt cx="0" cy="0"/>
        </a:xfrm>
      </p:grpSpPr>
      <p:grpSp>
        <p:nvGrpSpPr>
          <p:cNvPr id="6" name="Google Shape;6;p16"/>
          <p:cNvGrpSpPr/>
          <p:nvPr/>
        </p:nvGrpSpPr>
        <p:grpSpPr>
          <a:xfrm>
            <a:off x="-16" y="228598"/>
            <a:ext cx="2851500" cy="6638590"/>
            <a:chOff x="2487613" y="285750"/>
            <a:chExt cx="2428875" cy="5654676"/>
          </a:xfrm>
        </p:grpSpPr>
        <p:sp>
          <p:nvSpPr>
            <p:cNvPr id="7" name="Google Shape;7;p16"/>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16"/>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p16"/>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6"/>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6"/>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6"/>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6"/>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6"/>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6"/>
            <p:cNvSpPr/>
            <p:nvPr/>
          </p:nvSpPr>
          <p:spPr>
            <a:xfrm>
              <a:off x="3148013" y="1282700"/>
              <a:ext cx="1768475" cy="3448051"/>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6"/>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6"/>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6"/>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19;p16"/>
          <p:cNvGrpSpPr/>
          <p:nvPr/>
        </p:nvGrpSpPr>
        <p:grpSpPr>
          <a:xfrm>
            <a:off x="27049" y="-791"/>
            <a:ext cx="2356623" cy="6853886"/>
            <a:chOff x="6627813" y="194833"/>
            <a:chExt cx="1952625" cy="5678918"/>
          </a:xfrm>
        </p:grpSpPr>
        <p:sp>
          <p:nvSpPr>
            <p:cNvPr id="20" name="Google Shape;20;p16"/>
            <p:cNvSpPr/>
            <p:nvPr/>
          </p:nvSpPr>
          <p:spPr>
            <a:xfrm>
              <a:off x="6627813" y="194833"/>
              <a:ext cx="409575" cy="3646489"/>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6"/>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6"/>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6"/>
            <p:cNvSpPr/>
            <p:nvPr/>
          </p:nvSpPr>
          <p:spPr>
            <a:xfrm>
              <a:off x="7037388" y="3811588"/>
              <a:ext cx="457200" cy="1852614"/>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6"/>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6"/>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6"/>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6"/>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6"/>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6"/>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6"/>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6"/>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16"/>
          <p:cNvSpPr/>
          <p:nvPr/>
        </p:nvSpPr>
        <p:spPr>
          <a:xfrm>
            <a:off x="0" y="0"/>
            <a:ext cx="183000" cy="6858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6"/>
          <p:cNvSpPr txBox="1">
            <a:spLocks noGrp="1"/>
          </p:cNvSpPr>
          <p:nvPr>
            <p:ph type="title"/>
          </p:nvPr>
        </p:nvSpPr>
        <p:spPr>
          <a:xfrm>
            <a:off x="2592924" y="624110"/>
            <a:ext cx="8911800" cy="1281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4" name="Google Shape;34;p16"/>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lnSpc>
                <a:spcPct val="100000"/>
              </a:lnSpc>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lnSpc>
                <a:spcPct val="100000"/>
              </a:lnSpc>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5" name="Google Shape;35;p16"/>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a:t>23.05.2020</a:t>
            </a:r>
            <a:endParaRPr/>
          </a:p>
        </p:txBody>
      </p:sp>
      <p:sp>
        <p:nvSpPr>
          <p:cNvPr id="36" name="Google Shape;36;p16"/>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a:t>Department of Computer Science &amp; Engineering   </a:t>
            </a:r>
            <a:endParaRPr/>
          </a:p>
        </p:txBody>
      </p:sp>
      <p:sp>
        <p:nvSpPr>
          <p:cNvPr id="37" name="Google Shape;37;p16"/>
          <p:cNvSpPr txBox="1">
            <a:spLocks noGrp="1"/>
          </p:cNvSpPr>
          <p:nvPr>
            <p:ph type="sldNum" idx="12"/>
          </p:nvPr>
        </p:nvSpPr>
        <p:spPr>
          <a:xfrm>
            <a:off x="531812" y="787782"/>
            <a:ext cx="7797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
          <p:cNvSpPr txBox="1">
            <a:spLocks noGrp="1"/>
          </p:cNvSpPr>
          <p:nvPr>
            <p:ph type="ctrTitle"/>
          </p:nvPr>
        </p:nvSpPr>
        <p:spPr>
          <a:xfrm>
            <a:off x="2356900" y="2614625"/>
            <a:ext cx="7884900" cy="7425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rgbClr val="262626"/>
              </a:buClr>
              <a:buSzPts val="4860"/>
              <a:buFont typeface="Century Gothic"/>
              <a:buNone/>
            </a:pPr>
            <a:br>
              <a:rPr lang="en-US" sz="4860" dirty="0">
                <a:latin typeface="Times New Roman"/>
                <a:ea typeface="Times New Roman"/>
                <a:cs typeface="Times New Roman"/>
                <a:sym typeface="Times New Roman"/>
              </a:rPr>
            </a:br>
            <a:r>
              <a:rPr lang="en-US" sz="4860" dirty="0">
                <a:latin typeface="Times New Roman"/>
                <a:ea typeface="Times New Roman"/>
                <a:cs typeface="Times New Roman"/>
                <a:sym typeface="Times New Roman"/>
              </a:rPr>
              <a:t>Alumni Management System</a:t>
            </a:r>
            <a:br>
              <a:rPr lang="en-US" sz="4860" dirty="0"/>
            </a:br>
            <a:endParaRPr sz="4860" dirty="0"/>
          </a:p>
        </p:txBody>
      </p:sp>
      <p:sp>
        <p:nvSpPr>
          <p:cNvPr id="165" name="Google Shape;165;p1"/>
          <p:cNvSpPr txBox="1">
            <a:spLocks noGrp="1"/>
          </p:cNvSpPr>
          <p:nvPr>
            <p:ph type="ctrTitle"/>
          </p:nvPr>
        </p:nvSpPr>
        <p:spPr>
          <a:xfrm>
            <a:off x="1771650" y="2784455"/>
            <a:ext cx="9918905" cy="3876900"/>
          </a:xfrm>
          <a:prstGeom prst="rect">
            <a:avLst/>
          </a:prstGeom>
          <a:noFill/>
          <a:ln>
            <a:noFill/>
          </a:ln>
        </p:spPr>
        <p:txBody>
          <a:bodyPr spcFirstLastPara="1" wrap="square" lIns="91425" tIns="45700" rIns="91425" bIns="45700" anchor="b" anchorCtr="0">
            <a:noAutofit/>
          </a:bodyPr>
          <a:lstStyle/>
          <a:p>
            <a:pPr marL="0" lvl="0" indent="0" algn="ctr" rtl="0">
              <a:lnSpc>
                <a:spcPct val="80000"/>
              </a:lnSpc>
              <a:spcBef>
                <a:spcPts val="0"/>
              </a:spcBef>
              <a:spcAft>
                <a:spcPts val="0"/>
              </a:spcAft>
              <a:buClr>
                <a:schemeClr val="dk1"/>
              </a:buClr>
              <a:buSzPts val="1875"/>
              <a:buFont typeface="Arial"/>
              <a:buNone/>
            </a:pPr>
            <a:r>
              <a:rPr lang="en-US" sz="3400" dirty="0">
                <a:solidFill>
                  <a:srgbClr val="000000"/>
                </a:solidFill>
                <a:latin typeface="Times New Roman"/>
                <a:ea typeface="Times New Roman"/>
                <a:cs typeface="Times New Roman"/>
                <a:sym typeface="Times New Roman"/>
              </a:rPr>
              <a:t>Batch 10</a:t>
            </a:r>
            <a:endParaRPr sz="3400" dirty="0">
              <a:solidFill>
                <a:srgbClr val="000000"/>
              </a:solidFill>
              <a:latin typeface="Times New Roman"/>
              <a:ea typeface="Times New Roman"/>
              <a:cs typeface="Times New Roman"/>
              <a:sym typeface="Times New Roman"/>
            </a:endParaRPr>
          </a:p>
          <a:p>
            <a:pPr marL="0" lvl="0" indent="0" algn="l" rtl="0">
              <a:lnSpc>
                <a:spcPct val="80000"/>
              </a:lnSpc>
              <a:spcBef>
                <a:spcPts val="0"/>
              </a:spcBef>
              <a:spcAft>
                <a:spcPts val="0"/>
              </a:spcAft>
              <a:buClr>
                <a:schemeClr val="dk1"/>
              </a:buClr>
              <a:buSzPts val="1875"/>
              <a:buFont typeface="Arial"/>
              <a:buNone/>
            </a:pPr>
            <a:endParaRPr sz="3400" dirty="0">
              <a:solidFill>
                <a:srgbClr val="000000"/>
              </a:solidFill>
              <a:latin typeface="Times New Roman"/>
              <a:ea typeface="Times New Roman"/>
              <a:cs typeface="Times New Roman"/>
              <a:sym typeface="Times New Roman"/>
            </a:endParaRPr>
          </a:p>
          <a:p>
            <a:pPr marL="342900" lvl="0" indent="-342900" algn="l" rtl="0">
              <a:lnSpc>
                <a:spcPct val="80000"/>
              </a:lnSpc>
              <a:spcBef>
                <a:spcPts val="1000"/>
              </a:spcBef>
              <a:spcAft>
                <a:spcPts val="0"/>
              </a:spcAft>
              <a:buClr>
                <a:srgbClr val="000000"/>
              </a:buClr>
              <a:buSzPts val="3400"/>
              <a:buFont typeface="Times New Roman"/>
              <a:buAutoNum type="arabicPeriod"/>
            </a:pPr>
            <a:r>
              <a:rPr lang="en-US" sz="3400" dirty="0">
                <a:solidFill>
                  <a:srgbClr val="000000"/>
                </a:solidFill>
                <a:latin typeface="Times New Roman"/>
                <a:ea typeface="Times New Roman"/>
                <a:cs typeface="Times New Roman"/>
                <a:sym typeface="Times New Roman"/>
              </a:rPr>
              <a:t>Medam Sai Sirisha			– 16K81A05E7</a:t>
            </a:r>
            <a:endParaRPr sz="3400" dirty="0">
              <a:solidFill>
                <a:srgbClr val="000000"/>
              </a:solidFill>
              <a:latin typeface="Times New Roman"/>
              <a:ea typeface="Times New Roman"/>
              <a:cs typeface="Times New Roman"/>
              <a:sym typeface="Times New Roman"/>
            </a:endParaRPr>
          </a:p>
          <a:p>
            <a:pPr marL="342900" lvl="0" indent="-342900" algn="l" rtl="0">
              <a:lnSpc>
                <a:spcPct val="80000"/>
              </a:lnSpc>
              <a:spcBef>
                <a:spcPts val="1000"/>
              </a:spcBef>
              <a:spcAft>
                <a:spcPts val="0"/>
              </a:spcAft>
              <a:buClr>
                <a:srgbClr val="000000"/>
              </a:buClr>
              <a:buSzPts val="3400"/>
              <a:buFont typeface="Times New Roman"/>
              <a:buAutoNum type="arabicPeriod"/>
            </a:pPr>
            <a:r>
              <a:rPr lang="en-US" sz="3400" dirty="0">
                <a:solidFill>
                  <a:schemeClr val="dk1"/>
                </a:solidFill>
                <a:latin typeface="Times New Roman"/>
                <a:ea typeface="Times New Roman"/>
                <a:cs typeface="Times New Roman"/>
                <a:sym typeface="Times New Roman"/>
              </a:rPr>
              <a:t>Ashish </a:t>
            </a:r>
            <a:r>
              <a:rPr lang="en-US" sz="3400" dirty="0" err="1">
                <a:solidFill>
                  <a:schemeClr val="dk1"/>
                </a:solidFill>
                <a:latin typeface="Times New Roman"/>
                <a:ea typeface="Times New Roman"/>
                <a:cs typeface="Times New Roman"/>
                <a:sym typeface="Times New Roman"/>
              </a:rPr>
              <a:t>Kamatala</a:t>
            </a:r>
            <a:r>
              <a:rPr lang="en-US" sz="3400" dirty="0">
                <a:solidFill>
                  <a:srgbClr val="000000"/>
                </a:solidFill>
                <a:latin typeface="Times New Roman"/>
                <a:ea typeface="Times New Roman"/>
                <a:cs typeface="Times New Roman"/>
                <a:sym typeface="Times New Roman"/>
              </a:rPr>
              <a:t>			– 16K81A05D5</a:t>
            </a:r>
            <a:endParaRPr sz="3400" dirty="0">
              <a:solidFill>
                <a:srgbClr val="000000"/>
              </a:solidFill>
              <a:latin typeface="Times New Roman"/>
              <a:ea typeface="Times New Roman"/>
              <a:cs typeface="Times New Roman"/>
              <a:sym typeface="Times New Roman"/>
            </a:endParaRPr>
          </a:p>
          <a:p>
            <a:pPr marL="342900" lvl="0" indent="-342900" algn="l" rtl="0">
              <a:lnSpc>
                <a:spcPct val="80000"/>
              </a:lnSpc>
              <a:spcBef>
                <a:spcPts val="1000"/>
              </a:spcBef>
              <a:spcAft>
                <a:spcPts val="0"/>
              </a:spcAft>
              <a:buClr>
                <a:srgbClr val="000000"/>
              </a:buClr>
              <a:buSzPts val="3400"/>
              <a:buFont typeface="Times New Roman"/>
              <a:buAutoNum type="arabicPeriod"/>
            </a:pPr>
            <a:r>
              <a:rPr lang="en-US" sz="3400" dirty="0">
                <a:solidFill>
                  <a:srgbClr val="000000"/>
                </a:solidFill>
                <a:latin typeface="Times New Roman"/>
                <a:ea typeface="Times New Roman"/>
                <a:cs typeface="Times New Roman"/>
                <a:sym typeface="Times New Roman"/>
              </a:rPr>
              <a:t>Siddharth </a:t>
            </a:r>
            <a:r>
              <a:rPr lang="en-US" sz="3400" dirty="0" err="1">
                <a:solidFill>
                  <a:srgbClr val="000000"/>
                </a:solidFill>
                <a:latin typeface="Times New Roman"/>
                <a:ea typeface="Times New Roman"/>
                <a:cs typeface="Times New Roman"/>
                <a:sym typeface="Times New Roman"/>
              </a:rPr>
              <a:t>Ramawat</a:t>
            </a:r>
            <a:r>
              <a:rPr lang="en-US" sz="3400" dirty="0">
                <a:solidFill>
                  <a:srgbClr val="000000"/>
                </a:solidFill>
                <a:latin typeface="Times New Roman"/>
                <a:ea typeface="Times New Roman"/>
                <a:cs typeface="Times New Roman"/>
                <a:sym typeface="Times New Roman"/>
              </a:rPr>
              <a:t>		– 16K81A05G8</a:t>
            </a:r>
            <a:endParaRPr sz="3400" dirty="0">
              <a:solidFill>
                <a:srgbClr val="000000"/>
              </a:solidFill>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450"/>
              <a:buFont typeface="Arial"/>
              <a:buNone/>
            </a:pPr>
            <a:endParaRPr sz="3400" dirty="0">
              <a:solidFill>
                <a:srgbClr val="595959"/>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5400"/>
              <a:buNone/>
            </a:pPr>
            <a:r>
              <a:rPr lang="en-US" sz="3400" dirty="0">
                <a:latin typeface="Times New Roman"/>
                <a:ea typeface="Times New Roman"/>
                <a:cs typeface="Times New Roman"/>
                <a:sym typeface="Times New Roman"/>
              </a:rPr>
              <a:t>Guide : Dr. </a:t>
            </a:r>
            <a:r>
              <a:rPr lang="en-US" sz="3400" dirty="0" err="1">
                <a:latin typeface="Times New Roman"/>
                <a:ea typeface="Times New Roman"/>
                <a:cs typeface="Times New Roman"/>
                <a:sym typeface="Times New Roman"/>
              </a:rPr>
              <a:t>Govinda</a:t>
            </a:r>
            <a:r>
              <a:rPr lang="en-US" sz="3400" dirty="0">
                <a:latin typeface="Times New Roman"/>
                <a:ea typeface="Times New Roman"/>
                <a:cs typeface="Times New Roman"/>
                <a:sym typeface="Times New Roman"/>
              </a:rPr>
              <a:t> </a:t>
            </a:r>
            <a:r>
              <a:rPr lang="en-US" sz="3400" dirty="0" err="1">
                <a:latin typeface="Times New Roman"/>
                <a:ea typeface="Times New Roman"/>
                <a:cs typeface="Times New Roman"/>
                <a:sym typeface="Times New Roman"/>
              </a:rPr>
              <a:t>Rajulu</a:t>
            </a:r>
            <a:r>
              <a:rPr lang="en-US" sz="3400">
                <a:latin typeface="Times New Roman"/>
                <a:ea typeface="Times New Roman"/>
                <a:cs typeface="Times New Roman"/>
                <a:sym typeface="Times New Roman"/>
              </a:rPr>
              <a:t> G.</a:t>
            </a:r>
            <a:endParaRPr sz="3400" dirty="0">
              <a:latin typeface="Times New Roman"/>
              <a:ea typeface="Times New Roman"/>
              <a:cs typeface="Times New Roman"/>
              <a:sym typeface="Times New Roman"/>
            </a:endParaRPr>
          </a:p>
        </p:txBody>
      </p:sp>
      <p:pic>
        <p:nvPicPr>
          <p:cNvPr id="166" name="Google Shape;166;p1"/>
          <p:cNvPicPr preferRelativeResize="0"/>
          <p:nvPr/>
        </p:nvPicPr>
        <p:blipFill>
          <a:blip r:embed="rId3">
            <a:alphaModFix/>
          </a:blip>
          <a:stretch>
            <a:fillRect/>
          </a:stretch>
        </p:blipFill>
        <p:spPr>
          <a:xfrm>
            <a:off x="10116320" y="0"/>
            <a:ext cx="2075680" cy="1640125"/>
          </a:xfrm>
          <a:prstGeom prst="rect">
            <a:avLst/>
          </a:prstGeom>
          <a:noFill/>
          <a:ln>
            <a:noFill/>
          </a:ln>
        </p:spPr>
      </p:pic>
      <p:pic>
        <p:nvPicPr>
          <p:cNvPr id="167" name="Google Shape;167;p1"/>
          <p:cNvPicPr preferRelativeResize="0"/>
          <p:nvPr/>
        </p:nvPicPr>
        <p:blipFill>
          <a:blip r:embed="rId4">
            <a:alphaModFix/>
          </a:blip>
          <a:stretch>
            <a:fillRect/>
          </a:stretch>
        </p:blipFill>
        <p:spPr>
          <a:xfrm>
            <a:off x="1910025" y="-12"/>
            <a:ext cx="8371974" cy="1640150"/>
          </a:xfrm>
          <a:prstGeom prst="rect">
            <a:avLst/>
          </a:prstGeom>
          <a:noFill/>
          <a:ln>
            <a:noFill/>
          </a:ln>
        </p:spPr>
      </p:pic>
      <p:pic>
        <p:nvPicPr>
          <p:cNvPr id="168" name="Google Shape;168;p1"/>
          <p:cNvPicPr preferRelativeResize="0"/>
          <p:nvPr/>
        </p:nvPicPr>
        <p:blipFill rotWithShape="1">
          <a:blip r:embed="rId5">
            <a:alphaModFix/>
          </a:blip>
          <a:srcRect r="9033" b="8012"/>
          <a:stretch/>
        </p:blipFill>
        <p:spPr>
          <a:xfrm>
            <a:off x="189500" y="0"/>
            <a:ext cx="1582150" cy="1640126"/>
          </a:xfrm>
          <a:prstGeom prst="rect">
            <a:avLst/>
          </a:prstGeom>
          <a:noFill/>
          <a:ln>
            <a:noFill/>
          </a:ln>
        </p:spPr>
      </p:pic>
      <p:sp>
        <p:nvSpPr>
          <p:cNvPr id="8" name="Date Placeholder 6">
            <a:extLst>
              <a:ext uri="{FF2B5EF4-FFF2-40B4-BE49-F238E27FC236}">
                <a16:creationId xmlns:a16="http://schemas.microsoft.com/office/drawing/2014/main" id="{E2910486-F17A-450E-AE14-9D380AC0ADFC}"/>
              </a:ext>
            </a:extLst>
          </p:cNvPr>
          <p:cNvSpPr>
            <a:spLocks noGrp="1"/>
          </p:cNvSpPr>
          <p:nvPr>
            <p:ph type="dt" idx="10"/>
          </p:nvPr>
        </p:nvSpPr>
        <p:spPr>
          <a:xfrm>
            <a:off x="1535559" y="6551304"/>
            <a:ext cx="1146300" cy="3705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23.05.2020</a:t>
            </a:r>
          </a:p>
        </p:txBody>
      </p:sp>
      <p:sp>
        <p:nvSpPr>
          <p:cNvPr id="9" name="Footer Placeholder 7">
            <a:extLst>
              <a:ext uri="{FF2B5EF4-FFF2-40B4-BE49-F238E27FC236}">
                <a16:creationId xmlns:a16="http://schemas.microsoft.com/office/drawing/2014/main" id="{76C8C93C-3406-43C8-A35E-773D23A6C8ED}"/>
              </a:ext>
            </a:extLst>
          </p:cNvPr>
          <p:cNvSpPr>
            <a:spLocks noGrp="1"/>
          </p:cNvSpPr>
          <p:nvPr>
            <p:ph type="ftr" idx="11"/>
          </p:nvPr>
        </p:nvSpPr>
        <p:spPr>
          <a:xfrm>
            <a:off x="4572000" y="6510122"/>
            <a:ext cx="7620000" cy="3651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262626"/>
              </a:buClr>
              <a:buSzPts val="3600"/>
              <a:buFont typeface="Century Gothic"/>
              <a:buNone/>
            </a:pPr>
            <a:r>
              <a:rPr lang="en-US" sz="3400">
                <a:latin typeface="Times New Roman"/>
                <a:ea typeface="Times New Roman"/>
                <a:cs typeface="Times New Roman"/>
                <a:sym typeface="Times New Roman"/>
              </a:rPr>
              <a:t>Literature Survey</a:t>
            </a:r>
            <a:endParaRPr sz="3400">
              <a:latin typeface="Times New Roman"/>
              <a:ea typeface="Times New Roman"/>
              <a:cs typeface="Times New Roman"/>
              <a:sym typeface="Times New Roman"/>
            </a:endParaRPr>
          </a:p>
        </p:txBody>
      </p:sp>
      <p:sp>
        <p:nvSpPr>
          <p:cNvPr id="234" name="Google Shape;234;p8"/>
          <p:cNvSpPr txBox="1">
            <a:spLocks noGrp="1"/>
          </p:cNvSpPr>
          <p:nvPr>
            <p:ph type="body" idx="1"/>
          </p:nvPr>
        </p:nvSpPr>
        <p:spPr>
          <a:xfrm>
            <a:off x="2592937" y="1703650"/>
            <a:ext cx="9281100" cy="3777600"/>
          </a:xfrm>
          <a:prstGeom prst="rect">
            <a:avLst/>
          </a:prstGeom>
          <a:noFill/>
          <a:ln>
            <a:noFill/>
          </a:ln>
        </p:spPr>
        <p:txBody>
          <a:bodyPr spcFirstLastPara="1" wrap="square" lIns="91425" tIns="45700" rIns="91425" bIns="45700" anchor="t" anchorCtr="0">
            <a:normAutofit lnSpcReduction="10000"/>
          </a:bodyPr>
          <a:lstStyle/>
          <a:p>
            <a:pPr marL="457200" lvl="0" indent="-355600" algn="just" rtl="0">
              <a:spcBef>
                <a:spcPts val="150"/>
              </a:spcBef>
              <a:spcAft>
                <a:spcPts val="0"/>
              </a:spcAft>
              <a:buClr>
                <a:srgbClr val="980000"/>
              </a:buClr>
              <a:buSzPts val="2000"/>
              <a:buFont typeface="Times New Roman"/>
              <a:buChar char="●"/>
            </a:pPr>
            <a:r>
              <a:rPr lang="en-US" sz="2000">
                <a:solidFill>
                  <a:schemeClr val="dk1"/>
                </a:solidFill>
                <a:latin typeface="Times New Roman"/>
                <a:ea typeface="Times New Roman"/>
                <a:cs typeface="Times New Roman"/>
                <a:sym typeface="Times New Roman"/>
              </a:rPr>
              <a:t>Alumni are the living examples and testimonials of any organization. It’s because of the strong alumni network that leads to the recognition and fame of the college.</a:t>
            </a:r>
            <a:endParaRPr sz="2000">
              <a:solidFill>
                <a:schemeClr val="dk1"/>
              </a:solidFill>
              <a:latin typeface="Times New Roman"/>
              <a:ea typeface="Times New Roman"/>
              <a:cs typeface="Times New Roman"/>
              <a:sym typeface="Times New Roman"/>
            </a:endParaRPr>
          </a:p>
          <a:p>
            <a:pPr marL="457200" lvl="0" indent="-355600" algn="just" rtl="0">
              <a:spcBef>
                <a:spcPts val="1000"/>
              </a:spcBef>
              <a:spcAft>
                <a:spcPts val="0"/>
              </a:spcAft>
              <a:buClr>
                <a:srgbClr val="980000"/>
              </a:buClr>
              <a:buSzPts val="2000"/>
              <a:buFont typeface="Times New Roman"/>
              <a:buChar char="●"/>
            </a:pPr>
            <a:r>
              <a:rPr lang="en-US" sz="2000">
                <a:solidFill>
                  <a:schemeClr val="dk1"/>
                </a:solidFill>
                <a:latin typeface="Times New Roman"/>
                <a:ea typeface="Times New Roman"/>
                <a:cs typeface="Times New Roman"/>
                <a:sym typeface="Times New Roman"/>
              </a:rPr>
              <a:t>A constant and active involvement of the alumni with the institute proves to be very useful for the college as well as students.</a:t>
            </a:r>
            <a:endParaRPr sz="2000">
              <a:solidFill>
                <a:schemeClr val="dk1"/>
              </a:solidFill>
              <a:latin typeface="Times New Roman"/>
              <a:ea typeface="Times New Roman"/>
              <a:cs typeface="Times New Roman"/>
              <a:sym typeface="Times New Roman"/>
            </a:endParaRPr>
          </a:p>
          <a:p>
            <a:pPr marL="457200" lvl="0" indent="-355600" algn="just" rtl="0">
              <a:spcBef>
                <a:spcPts val="1000"/>
              </a:spcBef>
              <a:spcAft>
                <a:spcPts val="0"/>
              </a:spcAft>
              <a:buClr>
                <a:srgbClr val="980000"/>
              </a:buClr>
              <a:buSzPts val="2000"/>
              <a:buFont typeface="Times New Roman"/>
              <a:buChar char="●"/>
            </a:pPr>
            <a:r>
              <a:rPr lang="en-US" sz="2000">
                <a:solidFill>
                  <a:schemeClr val="dk1"/>
                </a:solidFill>
                <a:latin typeface="Times New Roman"/>
                <a:ea typeface="Times New Roman"/>
                <a:cs typeface="Times New Roman"/>
                <a:sym typeface="Times New Roman"/>
              </a:rPr>
              <a:t>Alumni Management System is used to connect with the students who have passed out of the college(ex-students).</a:t>
            </a:r>
            <a:endParaRPr sz="2000">
              <a:solidFill>
                <a:schemeClr val="dk1"/>
              </a:solidFill>
              <a:latin typeface="Times New Roman"/>
              <a:ea typeface="Times New Roman"/>
              <a:cs typeface="Times New Roman"/>
              <a:sym typeface="Times New Roman"/>
            </a:endParaRPr>
          </a:p>
          <a:p>
            <a:pPr marL="457200" lvl="0" indent="-355600" algn="just" rtl="0">
              <a:spcBef>
                <a:spcPts val="1000"/>
              </a:spcBef>
              <a:spcAft>
                <a:spcPts val="0"/>
              </a:spcAft>
              <a:buClr>
                <a:srgbClr val="980000"/>
              </a:buClr>
              <a:buSzPts val="2000"/>
              <a:buFont typeface="Times New Roman"/>
              <a:buChar char="●"/>
            </a:pPr>
            <a:r>
              <a:rPr lang="en-US" sz="2000">
                <a:solidFill>
                  <a:schemeClr val="dk1"/>
                </a:solidFill>
                <a:latin typeface="Times New Roman"/>
                <a:ea typeface="Times New Roman"/>
                <a:cs typeface="Times New Roman"/>
                <a:sym typeface="Times New Roman"/>
              </a:rPr>
              <a:t>An Online Alumni Tracking System is an example of web application which is under the information systems. It helps an academic institution in tracking its alumni. Also, it helps the alumni to communicate with the institution through the use of the internet. It also helps the alumni to get updated with the latest news and upcoming events of the institution. </a:t>
            </a:r>
            <a:endParaRPr sz="2000">
              <a:solidFill>
                <a:schemeClr val="dk1"/>
              </a:solidFill>
              <a:latin typeface="Times New Roman"/>
              <a:ea typeface="Times New Roman"/>
              <a:cs typeface="Times New Roman"/>
              <a:sym typeface="Times New Roman"/>
            </a:endParaRPr>
          </a:p>
          <a:p>
            <a:pPr marL="0" lvl="0" indent="0" algn="l" rtl="0">
              <a:spcBef>
                <a:spcPts val="1000"/>
              </a:spcBef>
              <a:spcAft>
                <a:spcPts val="1000"/>
              </a:spcAft>
              <a:buNone/>
            </a:pPr>
            <a:endParaRPr sz="2000">
              <a:solidFill>
                <a:schemeClr val="dk1"/>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406CD862-A59F-4226-A004-2CECA921CB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7" name="Date Placeholder 3">
            <a:extLst>
              <a:ext uri="{FF2B5EF4-FFF2-40B4-BE49-F238E27FC236}">
                <a16:creationId xmlns:a16="http://schemas.microsoft.com/office/drawing/2014/main" id="{6BBD3CA7-F32A-4CCA-AF02-978CE0B721D7}"/>
              </a:ext>
            </a:extLst>
          </p:cNvPr>
          <p:cNvSpPr>
            <a:spLocks noGrp="1"/>
          </p:cNvSpPr>
          <p:nvPr>
            <p:ph type="dt" idx="10"/>
          </p:nvPr>
        </p:nvSpPr>
        <p:spPr>
          <a:xfrm>
            <a:off x="2589212" y="6480140"/>
            <a:ext cx="1096610" cy="3705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23.05.2020</a:t>
            </a:r>
          </a:p>
        </p:txBody>
      </p:sp>
      <p:sp>
        <p:nvSpPr>
          <p:cNvPr id="8" name="Footer Placeholder 1">
            <a:extLst>
              <a:ext uri="{FF2B5EF4-FFF2-40B4-BE49-F238E27FC236}">
                <a16:creationId xmlns:a16="http://schemas.microsoft.com/office/drawing/2014/main" id="{F85C9B47-6BBB-4A5A-AA2E-1F39DC3D9835}"/>
              </a:ext>
            </a:extLst>
          </p:cNvPr>
          <p:cNvSpPr>
            <a:spLocks noGrp="1"/>
          </p:cNvSpPr>
          <p:nvPr>
            <p:ph type="ftr" idx="11"/>
          </p:nvPr>
        </p:nvSpPr>
        <p:spPr>
          <a:xfrm>
            <a:off x="4572000" y="6485540"/>
            <a:ext cx="7620000" cy="3651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10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84f6104c9f_0_41"/>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500">
                <a:latin typeface="Times New Roman"/>
                <a:ea typeface="Times New Roman"/>
                <a:cs typeface="Times New Roman"/>
                <a:sym typeface="Times New Roman"/>
              </a:rPr>
              <a:t>Cont..</a:t>
            </a:r>
            <a:endParaRPr sz="3500">
              <a:latin typeface="Times New Roman"/>
              <a:ea typeface="Times New Roman"/>
              <a:cs typeface="Times New Roman"/>
              <a:sym typeface="Times New Roman"/>
            </a:endParaRPr>
          </a:p>
        </p:txBody>
      </p:sp>
      <p:sp>
        <p:nvSpPr>
          <p:cNvPr id="240" name="Google Shape;240;g84f6104c9f_0_41"/>
          <p:cNvSpPr txBox="1">
            <a:spLocks noGrp="1"/>
          </p:cNvSpPr>
          <p:nvPr>
            <p:ph type="body" idx="1"/>
          </p:nvPr>
        </p:nvSpPr>
        <p:spPr>
          <a:xfrm>
            <a:off x="2591125" y="1258550"/>
            <a:ext cx="9253200" cy="4596300"/>
          </a:xfrm>
          <a:prstGeom prst="rect">
            <a:avLst/>
          </a:prstGeom>
        </p:spPr>
        <p:txBody>
          <a:bodyPr spcFirstLastPara="1" wrap="square" lIns="91425" tIns="45700" rIns="91425" bIns="45700" anchor="t" anchorCtr="0">
            <a:noAutofit/>
          </a:bodyPr>
          <a:lstStyle/>
          <a:p>
            <a:pPr marL="457200" lvl="0" indent="0" algn="l" rtl="0">
              <a:spcBef>
                <a:spcPts val="150"/>
              </a:spcBef>
              <a:spcAft>
                <a:spcPts val="0"/>
              </a:spcAft>
              <a:buNone/>
            </a:pPr>
            <a:r>
              <a:rPr lang="en-US" sz="1600" b="1">
                <a:solidFill>
                  <a:schemeClr val="dk1"/>
                </a:solidFill>
                <a:latin typeface="Times New Roman"/>
                <a:ea typeface="Times New Roman"/>
                <a:cs typeface="Times New Roman"/>
                <a:sym typeface="Times New Roman"/>
              </a:rPr>
              <a:t>RELATED WORK</a:t>
            </a:r>
            <a:endParaRPr sz="1600" b="1">
              <a:solidFill>
                <a:schemeClr val="dk1"/>
              </a:solidFill>
              <a:latin typeface="Times New Roman"/>
              <a:ea typeface="Times New Roman"/>
              <a:cs typeface="Times New Roman"/>
              <a:sym typeface="Times New Roman"/>
            </a:endParaRPr>
          </a:p>
          <a:p>
            <a:pPr marL="457200" lvl="0" indent="0" algn="l" rtl="0">
              <a:spcBef>
                <a:spcPts val="150"/>
              </a:spcBef>
              <a:spcAft>
                <a:spcPts val="0"/>
              </a:spcAft>
              <a:buNone/>
            </a:pPr>
            <a:endParaRPr sz="1600" b="1">
              <a:solidFill>
                <a:schemeClr val="dk1"/>
              </a:solidFill>
              <a:latin typeface="Times New Roman"/>
              <a:ea typeface="Times New Roman"/>
              <a:cs typeface="Times New Roman"/>
              <a:sym typeface="Times New Roman"/>
            </a:endParaRPr>
          </a:p>
          <a:p>
            <a:pPr marL="457200" lvl="0" indent="-330200" algn="just" rtl="0">
              <a:spcBef>
                <a:spcPts val="150"/>
              </a:spcBef>
              <a:spcAft>
                <a:spcPts val="0"/>
              </a:spcAft>
              <a:buClr>
                <a:srgbClr val="980000"/>
              </a:buClr>
              <a:buSzPts val="1600"/>
              <a:buFont typeface="Times New Roman"/>
              <a:buChar char="●"/>
            </a:pPr>
            <a:r>
              <a:rPr lang="en-US" sz="1600">
                <a:solidFill>
                  <a:schemeClr val="dk1"/>
                </a:solidFill>
                <a:latin typeface="Times New Roman"/>
                <a:ea typeface="Times New Roman"/>
                <a:cs typeface="Times New Roman"/>
                <a:sym typeface="Times New Roman"/>
              </a:rPr>
              <a:t>The paper “Centralized Alumni System- A Prototype Proposal” proposes a system which is institution dependent. There are systems developed  for students studying in any educational institute who are above the age of 15.</a:t>
            </a:r>
            <a:endParaRPr sz="1600">
              <a:solidFill>
                <a:schemeClr val="dk1"/>
              </a:solidFill>
              <a:latin typeface="Times New Roman"/>
              <a:ea typeface="Times New Roman"/>
              <a:cs typeface="Times New Roman"/>
              <a:sym typeface="Times New Roman"/>
            </a:endParaRPr>
          </a:p>
          <a:p>
            <a:pPr marL="457200" lvl="0" indent="-330200" algn="just" rtl="0">
              <a:spcBef>
                <a:spcPts val="0"/>
              </a:spcBef>
              <a:spcAft>
                <a:spcPts val="0"/>
              </a:spcAft>
              <a:buClr>
                <a:srgbClr val="980000"/>
              </a:buClr>
              <a:buSzPts val="1600"/>
              <a:buFont typeface="Times New Roman"/>
              <a:buChar char="●"/>
            </a:pPr>
            <a:r>
              <a:rPr lang="en-US" sz="1600">
                <a:solidFill>
                  <a:schemeClr val="dk1"/>
                </a:solidFill>
                <a:latin typeface="Times New Roman"/>
                <a:ea typeface="Times New Roman"/>
                <a:cs typeface="Times New Roman"/>
                <a:sym typeface="Times New Roman"/>
              </a:rPr>
              <a:t>“Online Alumni System “proposes a system which allows anyone on the web to access and search information about any student. </a:t>
            </a:r>
            <a:endParaRPr sz="1600">
              <a:solidFill>
                <a:schemeClr val="dk1"/>
              </a:solidFill>
              <a:latin typeface="Times New Roman"/>
              <a:ea typeface="Times New Roman"/>
              <a:cs typeface="Times New Roman"/>
              <a:sym typeface="Times New Roman"/>
            </a:endParaRPr>
          </a:p>
          <a:p>
            <a:pPr marL="457200" lvl="0" indent="-330200" algn="just" rtl="0">
              <a:spcBef>
                <a:spcPts val="0"/>
              </a:spcBef>
              <a:spcAft>
                <a:spcPts val="0"/>
              </a:spcAft>
              <a:buClr>
                <a:srgbClr val="980000"/>
              </a:buClr>
              <a:buSzPts val="1600"/>
              <a:buFont typeface="Times New Roman"/>
              <a:buChar char="●"/>
            </a:pPr>
            <a:r>
              <a:rPr lang="en-US" sz="1600">
                <a:solidFill>
                  <a:schemeClr val="dk1"/>
                </a:solidFill>
                <a:latin typeface="Times New Roman"/>
                <a:ea typeface="Times New Roman"/>
                <a:cs typeface="Times New Roman"/>
                <a:sym typeface="Times New Roman"/>
              </a:rPr>
              <a:t>“Alumni Network Analysis“ is a system that evaluates educational institutes and ranks them based on the data collected about the network connections of alumni in the entrepreneurial and technological domain.</a:t>
            </a:r>
            <a:endParaRPr sz="1600">
              <a:solidFill>
                <a:schemeClr val="dk1"/>
              </a:solidFill>
              <a:latin typeface="Times New Roman"/>
              <a:ea typeface="Times New Roman"/>
              <a:cs typeface="Times New Roman"/>
              <a:sym typeface="Times New Roman"/>
            </a:endParaRPr>
          </a:p>
          <a:p>
            <a:pPr marL="457200" lvl="0" indent="0" algn="just" rtl="0">
              <a:spcBef>
                <a:spcPts val="150"/>
              </a:spcBef>
              <a:spcAft>
                <a:spcPts val="0"/>
              </a:spcAft>
              <a:buNone/>
            </a:pPr>
            <a:endParaRPr sz="1600">
              <a:solidFill>
                <a:schemeClr val="dk1"/>
              </a:solidFill>
              <a:latin typeface="Times New Roman"/>
              <a:ea typeface="Times New Roman"/>
              <a:cs typeface="Times New Roman"/>
              <a:sym typeface="Times New Roman"/>
            </a:endParaRPr>
          </a:p>
          <a:p>
            <a:pPr marL="457200" lvl="0" indent="0" algn="just" rtl="0">
              <a:spcBef>
                <a:spcPts val="150"/>
              </a:spcBef>
              <a:spcAft>
                <a:spcPts val="0"/>
              </a:spcAft>
              <a:buNone/>
            </a:pPr>
            <a:r>
              <a:rPr lang="en-US" sz="1600" b="1">
                <a:solidFill>
                  <a:schemeClr val="dk1"/>
                </a:solidFill>
                <a:latin typeface="Times New Roman"/>
                <a:ea typeface="Times New Roman"/>
                <a:cs typeface="Times New Roman"/>
                <a:sym typeface="Times New Roman"/>
              </a:rPr>
              <a:t>Features of an Alumni Information System</a:t>
            </a:r>
            <a:endParaRPr sz="1600" b="1">
              <a:solidFill>
                <a:schemeClr val="dk1"/>
              </a:solidFill>
              <a:latin typeface="Times New Roman"/>
              <a:ea typeface="Times New Roman"/>
              <a:cs typeface="Times New Roman"/>
              <a:sym typeface="Times New Roman"/>
            </a:endParaRPr>
          </a:p>
          <a:p>
            <a:pPr marL="457200" lvl="0" indent="-330200" algn="just" rtl="0">
              <a:spcBef>
                <a:spcPts val="150"/>
              </a:spcBef>
              <a:spcAft>
                <a:spcPts val="0"/>
              </a:spcAft>
              <a:buClr>
                <a:srgbClr val="980000"/>
              </a:buClr>
              <a:buSzPts val="1600"/>
              <a:buFont typeface="Times New Roman"/>
              <a:buChar char="●"/>
            </a:pPr>
            <a:r>
              <a:rPr lang="en-US" sz="1600">
                <a:solidFill>
                  <a:schemeClr val="dk1"/>
                </a:solidFill>
                <a:latin typeface="Times New Roman"/>
                <a:ea typeface="Times New Roman"/>
                <a:cs typeface="Times New Roman"/>
                <a:sym typeface="Times New Roman"/>
              </a:rPr>
              <a:t>According to Webaloo (2007) an alumni builders systems features includes the following: Alumni class page- a directory of alumni names by class year with links to individual profiles and email addresses; Alumni Profile – is controlled by individual users and displays only the information that he/she wants to display; Alumni Search – allows the users to search by name, class, occupation, address, etc.; Alumni Forum – offers alumni a way to stay in touch with classmates and friends form other graduation years; Alumni Notes – allows classmates to communicate by posting on a notes page; Secure Log-in – use to block sensitive alumni information from other school constituents; Profile Change Report – allows the school to keep track of the personal information that alumni can update; and Missing Alumni Page – helps the school reconnect with graduates whose personal information is outdated.</a:t>
            </a:r>
            <a:endParaRPr sz="1600">
              <a:solidFill>
                <a:schemeClr val="dk1"/>
              </a:solidFill>
              <a:latin typeface="Times New Roman"/>
              <a:ea typeface="Times New Roman"/>
              <a:cs typeface="Times New Roman"/>
              <a:sym typeface="Times New Roman"/>
            </a:endParaRPr>
          </a:p>
          <a:p>
            <a:pPr marL="0" lvl="0" indent="0" algn="just" rtl="0">
              <a:spcBef>
                <a:spcPts val="150"/>
              </a:spcBef>
              <a:spcAft>
                <a:spcPts val="0"/>
              </a:spcAft>
              <a:buNone/>
            </a:pPr>
            <a:endParaRPr sz="1600"/>
          </a:p>
        </p:txBody>
      </p:sp>
      <p:sp>
        <p:nvSpPr>
          <p:cNvPr id="3" name="Slide Number Placeholder 2">
            <a:extLst>
              <a:ext uri="{FF2B5EF4-FFF2-40B4-BE49-F238E27FC236}">
                <a16:creationId xmlns:a16="http://schemas.microsoft.com/office/drawing/2014/main" id="{881499AA-DF4B-46DB-9B6F-D8A63E4A26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7" name="Date Placeholder 3">
            <a:extLst>
              <a:ext uri="{FF2B5EF4-FFF2-40B4-BE49-F238E27FC236}">
                <a16:creationId xmlns:a16="http://schemas.microsoft.com/office/drawing/2014/main" id="{A66CB15E-490C-495F-9529-22B3E65D0745}"/>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7B6500EE-3DDA-45A4-AB4A-B92614928540}"/>
              </a:ext>
            </a:extLst>
          </p:cNvPr>
          <p:cNvSpPr>
            <a:spLocks noGrp="1"/>
          </p:cNvSpPr>
          <p:nvPr>
            <p:ph type="ftr" idx="11"/>
          </p:nvPr>
        </p:nvSpPr>
        <p:spPr>
          <a:xfrm>
            <a:off x="4572000" y="6496829"/>
            <a:ext cx="7620000" cy="3651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11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84f6104c9f_0_46"/>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500">
                <a:latin typeface="Times New Roman"/>
                <a:ea typeface="Times New Roman"/>
                <a:cs typeface="Times New Roman"/>
                <a:sym typeface="Times New Roman"/>
              </a:rPr>
              <a:t>Cont..</a:t>
            </a:r>
            <a:endParaRPr sz="3500">
              <a:latin typeface="Times New Roman"/>
              <a:ea typeface="Times New Roman"/>
              <a:cs typeface="Times New Roman"/>
              <a:sym typeface="Times New Roman"/>
            </a:endParaRPr>
          </a:p>
        </p:txBody>
      </p:sp>
      <p:sp>
        <p:nvSpPr>
          <p:cNvPr id="246" name="Google Shape;246;g84f6104c9f_0_46"/>
          <p:cNvSpPr txBox="1">
            <a:spLocks noGrp="1"/>
          </p:cNvSpPr>
          <p:nvPr>
            <p:ph type="body" idx="1"/>
          </p:nvPr>
        </p:nvSpPr>
        <p:spPr>
          <a:xfrm>
            <a:off x="2591125" y="1373975"/>
            <a:ext cx="8915400" cy="4667400"/>
          </a:xfrm>
          <a:prstGeom prst="rect">
            <a:avLst/>
          </a:prstGeom>
        </p:spPr>
        <p:txBody>
          <a:bodyPr spcFirstLastPara="1" wrap="square" lIns="91425" tIns="45700" rIns="91425" bIns="45700" anchor="t" anchorCtr="0">
            <a:noAutofit/>
          </a:bodyPr>
          <a:lstStyle/>
          <a:p>
            <a:pPr marL="0" lvl="0" indent="0" algn="just" rtl="0">
              <a:spcBef>
                <a:spcPts val="150"/>
              </a:spcBef>
              <a:spcAft>
                <a:spcPts val="0"/>
              </a:spcAft>
              <a:buClr>
                <a:schemeClr val="dk1"/>
              </a:buClr>
              <a:buSzPts val="1100"/>
              <a:buFont typeface="Arial"/>
              <a:buNone/>
            </a:pPr>
            <a:r>
              <a:rPr lang="en-US" sz="1600" b="1">
                <a:solidFill>
                  <a:schemeClr val="dk1"/>
                </a:solidFill>
                <a:latin typeface="Times New Roman"/>
                <a:ea typeface="Times New Roman"/>
                <a:cs typeface="Times New Roman"/>
                <a:sym typeface="Times New Roman"/>
              </a:rPr>
              <a:t>Web-based Alumni Information System of West Negros University</a:t>
            </a:r>
            <a:endParaRPr sz="1600" b="1">
              <a:solidFill>
                <a:schemeClr val="dk1"/>
              </a:solidFill>
              <a:latin typeface="Times New Roman"/>
              <a:ea typeface="Times New Roman"/>
              <a:cs typeface="Times New Roman"/>
              <a:sym typeface="Times New Roman"/>
            </a:endParaRPr>
          </a:p>
          <a:p>
            <a:pPr marL="0" lvl="0" indent="0" algn="just" rtl="0">
              <a:spcBef>
                <a:spcPts val="150"/>
              </a:spcBef>
              <a:spcAft>
                <a:spcPts val="0"/>
              </a:spcAft>
              <a:buClr>
                <a:schemeClr val="dk1"/>
              </a:buClr>
              <a:buSzPts val="1100"/>
              <a:buFont typeface="Arial"/>
              <a:buNone/>
            </a:pPr>
            <a:endParaRPr sz="1600">
              <a:solidFill>
                <a:schemeClr val="dk1"/>
              </a:solidFill>
              <a:latin typeface="Times New Roman"/>
              <a:ea typeface="Times New Roman"/>
              <a:cs typeface="Times New Roman"/>
              <a:sym typeface="Times New Roman"/>
            </a:endParaRPr>
          </a:p>
          <a:p>
            <a:pPr marL="457200" lvl="0" indent="-330200" algn="just" rtl="0">
              <a:spcBef>
                <a:spcPts val="150"/>
              </a:spcBef>
              <a:spcAft>
                <a:spcPts val="0"/>
              </a:spcAft>
              <a:buClr>
                <a:srgbClr val="980000"/>
              </a:buClr>
              <a:buSzPts val="1600"/>
              <a:buFont typeface="Times New Roman"/>
              <a:buChar char="●"/>
            </a:pPr>
            <a:r>
              <a:rPr lang="en-US" sz="1600">
                <a:solidFill>
                  <a:schemeClr val="dk1"/>
                </a:solidFill>
                <a:latin typeface="Times New Roman"/>
                <a:ea typeface="Times New Roman"/>
                <a:cs typeface="Times New Roman"/>
                <a:sym typeface="Times New Roman"/>
              </a:rPr>
              <a:t>The web-based Alumni Information System of West Negros University (2010) is capable of gathering information of all the alumni using the web application form. The system helps the administrator, alumni personnel and even the public relation office in maintaining the data and can easily send and display information for all concerns.  </a:t>
            </a:r>
            <a:endParaRPr sz="1600">
              <a:solidFill>
                <a:schemeClr val="dk1"/>
              </a:solidFill>
              <a:latin typeface="Times New Roman"/>
              <a:ea typeface="Times New Roman"/>
              <a:cs typeface="Times New Roman"/>
              <a:sym typeface="Times New Roman"/>
            </a:endParaRPr>
          </a:p>
          <a:p>
            <a:pPr marL="457200" lvl="0" indent="-330200" algn="just" rtl="0">
              <a:spcBef>
                <a:spcPts val="0"/>
              </a:spcBef>
              <a:spcAft>
                <a:spcPts val="0"/>
              </a:spcAft>
              <a:buClr>
                <a:srgbClr val="980000"/>
              </a:buClr>
              <a:buSzPts val="1600"/>
              <a:buFont typeface="Times New Roman"/>
              <a:buChar char="●"/>
            </a:pPr>
            <a:r>
              <a:rPr lang="en-US" sz="1600">
                <a:solidFill>
                  <a:schemeClr val="dk1"/>
                </a:solidFill>
                <a:latin typeface="Times New Roman"/>
                <a:ea typeface="Times New Roman"/>
                <a:cs typeface="Times New Roman"/>
                <a:sym typeface="Times New Roman"/>
              </a:rPr>
              <a:t>The system is internet-based that can access all online portals and connect to all networks that enable to collect all the data as needed by the university particularly by the alumni office.  The system is also a social network that provides space for chatting, forum blog and photo gallery functions.</a:t>
            </a:r>
            <a:endParaRPr sz="1600">
              <a:solidFill>
                <a:schemeClr val="dk1"/>
              </a:solidFill>
              <a:latin typeface="Times New Roman"/>
              <a:ea typeface="Times New Roman"/>
              <a:cs typeface="Times New Roman"/>
              <a:sym typeface="Times New Roman"/>
            </a:endParaRPr>
          </a:p>
          <a:p>
            <a:pPr marL="0" lvl="0" indent="0" algn="just" rtl="0">
              <a:spcBef>
                <a:spcPts val="150"/>
              </a:spcBef>
              <a:spcAft>
                <a:spcPts val="0"/>
              </a:spcAft>
              <a:buClr>
                <a:schemeClr val="dk1"/>
              </a:buClr>
              <a:buSzPts val="1100"/>
              <a:buFont typeface="Arial"/>
              <a:buNone/>
            </a:pPr>
            <a:endParaRPr sz="1600">
              <a:solidFill>
                <a:schemeClr val="dk1"/>
              </a:solidFill>
              <a:latin typeface="Times New Roman"/>
              <a:ea typeface="Times New Roman"/>
              <a:cs typeface="Times New Roman"/>
              <a:sym typeface="Times New Roman"/>
            </a:endParaRPr>
          </a:p>
          <a:p>
            <a:pPr marL="0" lvl="0" indent="0" algn="just" rtl="0">
              <a:spcBef>
                <a:spcPts val="150"/>
              </a:spcBef>
              <a:spcAft>
                <a:spcPts val="0"/>
              </a:spcAft>
              <a:buNone/>
            </a:pPr>
            <a:r>
              <a:rPr lang="en-US" sz="1600" b="1">
                <a:solidFill>
                  <a:schemeClr val="dk1"/>
                </a:solidFill>
                <a:latin typeface="Times New Roman"/>
                <a:ea typeface="Times New Roman"/>
                <a:cs typeface="Times New Roman"/>
                <a:sym typeface="Times New Roman"/>
              </a:rPr>
              <a:t>On Student Information</a:t>
            </a:r>
            <a:endParaRPr sz="1600" b="1">
              <a:solidFill>
                <a:schemeClr val="dk1"/>
              </a:solidFill>
              <a:latin typeface="Times New Roman"/>
              <a:ea typeface="Times New Roman"/>
              <a:cs typeface="Times New Roman"/>
              <a:sym typeface="Times New Roman"/>
            </a:endParaRPr>
          </a:p>
          <a:p>
            <a:pPr marL="0" lvl="0" indent="0" algn="just" rtl="0">
              <a:spcBef>
                <a:spcPts val="150"/>
              </a:spcBef>
              <a:spcAft>
                <a:spcPts val="0"/>
              </a:spcAft>
              <a:buClr>
                <a:schemeClr val="dk1"/>
              </a:buClr>
              <a:buSzPts val="1100"/>
              <a:buFont typeface="Arial"/>
              <a:buNone/>
            </a:pPr>
            <a:endParaRPr sz="1600" b="1">
              <a:solidFill>
                <a:schemeClr val="dk1"/>
              </a:solidFill>
              <a:latin typeface="Times New Roman"/>
              <a:ea typeface="Times New Roman"/>
              <a:cs typeface="Times New Roman"/>
              <a:sym typeface="Times New Roman"/>
            </a:endParaRPr>
          </a:p>
          <a:p>
            <a:pPr marL="457200" lvl="0" indent="-330200" algn="just" rtl="0">
              <a:spcBef>
                <a:spcPts val="150"/>
              </a:spcBef>
              <a:spcAft>
                <a:spcPts val="0"/>
              </a:spcAft>
              <a:buClr>
                <a:srgbClr val="980000"/>
              </a:buClr>
              <a:buSzPts val="1600"/>
              <a:buFont typeface="Times New Roman"/>
              <a:buChar char="●"/>
            </a:pPr>
            <a:r>
              <a:rPr lang="en-US" sz="1600">
                <a:solidFill>
                  <a:schemeClr val="dk1"/>
                </a:solidFill>
                <a:latin typeface="Times New Roman"/>
                <a:ea typeface="Times New Roman"/>
                <a:cs typeface="Times New Roman"/>
                <a:sym typeface="Times New Roman"/>
              </a:rPr>
              <a:t>In the study conducted by Agudera and Mendiola (2013) the implementation of Alumni Information System, the system will be secured, the process in having the student information will become faster, and accurate generating reports. </a:t>
            </a:r>
            <a:endParaRPr sz="1600">
              <a:solidFill>
                <a:schemeClr val="dk1"/>
              </a:solidFill>
              <a:latin typeface="Times New Roman"/>
              <a:ea typeface="Times New Roman"/>
              <a:cs typeface="Times New Roman"/>
              <a:sym typeface="Times New Roman"/>
            </a:endParaRPr>
          </a:p>
          <a:p>
            <a:pPr marL="457200" lvl="0" indent="-330200" algn="just" rtl="0">
              <a:spcBef>
                <a:spcPts val="0"/>
              </a:spcBef>
              <a:spcAft>
                <a:spcPts val="0"/>
              </a:spcAft>
              <a:buClr>
                <a:srgbClr val="980000"/>
              </a:buClr>
              <a:buSzPts val="1600"/>
              <a:buFont typeface="Times New Roman"/>
              <a:buChar char="●"/>
            </a:pPr>
            <a:r>
              <a:rPr lang="en-US" sz="1600">
                <a:solidFill>
                  <a:schemeClr val="dk1"/>
                </a:solidFill>
                <a:latin typeface="Times New Roman"/>
                <a:ea typeface="Times New Roman"/>
                <a:cs typeface="Times New Roman"/>
                <a:sym typeface="Times New Roman"/>
              </a:rPr>
              <a:t>The system will secure student files using the log-in log-out form for the unauthorized users. The developers design the interface so the users will understand the system easily and use the Microsoft Access for database to store important information. </a:t>
            </a:r>
            <a:endParaRPr sz="1600">
              <a:solidFill>
                <a:schemeClr val="dk1"/>
              </a:solidFill>
              <a:latin typeface="Times New Roman"/>
              <a:ea typeface="Times New Roman"/>
              <a:cs typeface="Times New Roman"/>
              <a:sym typeface="Times New Roman"/>
            </a:endParaRPr>
          </a:p>
          <a:p>
            <a:pPr marL="457200" lvl="0" indent="-330200" algn="just" rtl="0">
              <a:spcBef>
                <a:spcPts val="0"/>
              </a:spcBef>
              <a:spcAft>
                <a:spcPts val="0"/>
              </a:spcAft>
              <a:buClr>
                <a:srgbClr val="980000"/>
              </a:buClr>
              <a:buSzPts val="1600"/>
              <a:buFont typeface="Times New Roman"/>
              <a:buChar char="●"/>
            </a:pPr>
            <a:r>
              <a:rPr lang="en-US" sz="1600">
                <a:solidFill>
                  <a:schemeClr val="dk1"/>
                </a:solidFill>
                <a:latin typeface="Times New Roman"/>
                <a:ea typeface="Times New Roman"/>
                <a:cs typeface="Times New Roman"/>
                <a:sym typeface="Times New Roman"/>
              </a:rPr>
              <a:t>The system will help a school to be well-organized.</a:t>
            </a:r>
            <a:endParaRPr sz="1600">
              <a:solidFill>
                <a:schemeClr val="dk1"/>
              </a:solidFill>
              <a:latin typeface="Times New Roman"/>
              <a:ea typeface="Times New Roman"/>
              <a:cs typeface="Times New Roman"/>
              <a:sym typeface="Times New Roman"/>
            </a:endParaRPr>
          </a:p>
          <a:p>
            <a:pPr marL="0" lvl="0" indent="0" algn="just" rtl="0">
              <a:spcBef>
                <a:spcPts val="150"/>
              </a:spcBef>
              <a:spcAft>
                <a:spcPts val="0"/>
              </a:spcAft>
              <a:buNone/>
            </a:pPr>
            <a:endParaRPr sz="1400" b="1">
              <a:solidFill>
                <a:schemeClr val="dk1"/>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BCAF74D1-CACF-495A-B48C-190D885C6E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7" name="Date Placeholder 3">
            <a:extLst>
              <a:ext uri="{FF2B5EF4-FFF2-40B4-BE49-F238E27FC236}">
                <a16:creationId xmlns:a16="http://schemas.microsoft.com/office/drawing/2014/main" id="{63DAD916-6564-431C-BB04-006A788E9A52}"/>
              </a:ext>
            </a:extLst>
          </p:cNvPr>
          <p:cNvSpPr txBox="1">
            <a:spLocks/>
          </p:cNvSpPr>
          <p:nvPr/>
        </p:nvSpPr>
        <p:spPr>
          <a:xfrm>
            <a:off x="2589212" y="6491429"/>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B9BC7D81-CCD8-44F0-A221-C4DA2A645E41}"/>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12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84f6104c9f_0_51"/>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just" rtl="0">
              <a:spcBef>
                <a:spcPts val="150"/>
              </a:spcBef>
              <a:spcAft>
                <a:spcPts val="0"/>
              </a:spcAft>
              <a:buClr>
                <a:schemeClr val="dk1"/>
              </a:buClr>
              <a:buSzPts val="1100"/>
              <a:buFont typeface="Arial"/>
              <a:buNone/>
            </a:pPr>
            <a:r>
              <a:rPr lang="en-US" sz="2500" b="1">
                <a:solidFill>
                  <a:schemeClr val="dk1"/>
                </a:solidFill>
                <a:latin typeface="Times New Roman"/>
                <a:ea typeface="Times New Roman"/>
                <a:cs typeface="Times New Roman"/>
                <a:sym typeface="Times New Roman"/>
              </a:rPr>
              <a:t>ISSUES IN EXISTING SYSTEM</a:t>
            </a:r>
            <a:endParaRPr sz="25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3500">
              <a:latin typeface="Times New Roman"/>
              <a:ea typeface="Times New Roman"/>
              <a:cs typeface="Times New Roman"/>
              <a:sym typeface="Times New Roman"/>
            </a:endParaRPr>
          </a:p>
        </p:txBody>
      </p:sp>
      <p:sp>
        <p:nvSpPr>
          <p:cNvPr id="258" name="Google Shape;258;g84f6104c9f_0_51"/>
          <p:cNvSpPr txBox="1">
            <a:spLocks noGrp="1"/>
          </p:cNvSpPr>
          <p:nvPr>
            <p:ph type="body" idx="1"/>
          </p:nvPr>
        </p:nvSpPr>
        <p:spPr>
          <a:xfrm>
            <a:off x="2591125" y="1551625"/>
            <a:ext cx="8915400" cy="4608300"/>
          </a:xfrm>
          <a:prstGeom prst="rect">
            <a:avLst/>
          </a:prstGeom>
        </p:spPr>
        <p:txBody>
          <a:bodyPr spcFirstLastPara="1" wrap="square" lIns="91425" tIns="45700" rIns="91425" bIns="45700" anchor="t" anchorCtr="0">
            <a:noAutofit/>
          </a:bodyPr>
          <a:lstStyle/>
          <a:p>
            <a:pPr marL="0" lvl="0" indent="0" algn="just" rtl="0">
              <a:spcBef>
                <a:spcPts val="15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342900" algn="just" rtl="0">
              <a:spcBef>
                <a:spcPts val="150"/>
              </a:spcBef>
              <a:spcAft>
                <a:spcPts val="0"/>
              </a:spcAft>
              <a:buClr>
                <a:srgbClr val="980000"/>
              </a:buClr>
              <a:buSzPts val="1800"/>
              <a:buFont typeface="Times New Roman"/>
              <a:buChar char="●"/>
            </a:pPr>
            <a:r>
              <a:rPr lang="en-US">
                <a:solidFill>
                  <a:schemeClr val="dk1"/>
                </a:solidFill>
                <a:latin typeface="Times New Roman"/>
                <a:ea typeface="Times New Roman"/>
                <a:cs typeface="Times New Roman"/>
                <a:sym typeface="Times New Roman"/>
              </a:rPr>
              <a:t>The existing study stated shows that alumni information system contributes to a good relationship between them and the school. It is also used for rating and ranking the college.</a:t>
            </a:r>
            <a:endParaRPr>
              <a:solidFill>
                <a:schemeClr val="dk1"/>
              </a:solidFill>
              <a:latin typeface="Times New Roman"/>
              <a:ea typeface="Times New Roman"/>
              <a:cs typeface="Times New Roman"/>
              <a:sym typeface="Times New Roman"/>
            </a:endParaRPr>
          </a:p>
          <a:p>
            <a:pPr marL="457200" lvl="0" indent="0" algn="just" rtl="0">
              <a:spcBef>
                <a:spcPts val="15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457200" lvl="0" indent="-342900" algn="just" rtl="0">
              <a:spcBef>
                <a:spcPts val="150"/>
              </a:spcBef>
              <a:spcAft>
                <a:spcPts val="0"/>
              </a:spcAft>
              <a:buClr>
                <a:srgbClr val="980000"/>
              </a:buClr>
              <a:buSzPts val="1800"/>
              <a:buFont typeface="Times New Roman"/>
              <a:buChar char="●"/>
            </a:pPr>
            <a:r>
              <a:rPr lang="en-US">
                <a:solidFill>
                  <a:schemeClr val="dk1"/>
                </a:solidFill>
                <a:latin typeface="Times New Roman"/>
                <a:ea typeface="Times New Roman"/>
                <a:cs typeface="Times New Roman"/>
                <a:sym typeface="Times New Roman"/>
              </a:rPr>
              <a:t>The existing studies designs, and implementations get involved the web as well as the Online Alumni Information System and enables alumni to interact with each other. It also provides career service opportunities to all the graduates of the college.</a:t>
            </a:r>
            <a:endParaRPr>
              <a:solidFill>
                <a:schemeClr val="dk1"/>
              </a:solidFill>
              <a:latin typeface="Times New Roman"/>
              <a:ea typeface="Times New Roman"/>
              <a:cs typeface="Times New Roman"/>
              <a:sym typeface="Times New Roman"/>
            </a:endParaRPr>
          </a:p>
          <a:p>
            <a:pPr marL="457200" lvl="0" indent="0" algn="just" rtl="0">
              <a:spcBef>
                <a:spcPts val="15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457200" lvl="0" indent="-342900" algn="just" rtl="0">
              <a:spcBef>
                <a:spcPts val="150"/>
              </a:spcBef>
              <a:spcAft>
                <a:spcPts val="0"/>
              </a:spcAft>
              <a:buClr>
                <a:srgbClr val="980000"/>
              </a:buClr>
              <a:buSzPts val="1800"/>
              <a:buFont typeface="Times New Roman"/>
              <a:buChar char="●"/>
            </a:pPr>
            <a:r>
              <a:rPr lang="en-US">
                <a:solidFill>
                  <a:schemeClr val="dk1"/>
                </a:solidFill>
                <a:latin typeface="Times New Roman"/>
                <a:ea typeface="Times New Roman"/>
                <a:cs typeface="Times New Roman"/>
                <a:sym typeface="Times New Roman"/>
              </a:rPr>
              <a:t>Existing system is a manual one in which users are maintaining documents paper work to store the information like colleges details, student details. It is very difficult to maintain historical data.</a:t>
            </a:r>
            <a:endParaRPr>
              <a:solidFill>
                <a:schemeClr val="dk1"/>
              </a:solidFill>
              <a:latin typeface="Times New Roman"/>
              <a:ea typeface="Times New Roman"/>
              <a:cs typeface="Times New Roman"/>
              <a:sym typeface="Times New Roman"/>
            </a:endParaRPr>
          </a:p>
          <a:p>
            <a:pPr marL="457200" lvl="0" indent="0" algn="just" rtl="0">
              <a:spcBef>
                <a:spcPts val="15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457200" lvl="0" indent="-342900" algn="just" rtl="0">
              <a:spcBef>
                <a:spcPts val="150"/>
              </a:spcBef>
              <a:spcAft>
                <a:spcPts val="0"/>
              </a:spcAft>
              <a:buClr>
                <a:srgbClr val="980000"/>
              </a:buClr>
              <a:buSzPts val="1800"/>
              <a:buFont typeface="Times New Roman"/>
              <a:buChar char="●"/>
            </a:pPr>
            <a:r>
              <a:rPr lang="en-US">
                <a:solidFill>
                  <a:schemeClr val="dk1"/>
                </a:solidFill>
                <a:latin typeface="Times New Roman"/>
                <a:ea typeface="Times New Roman"/>
                <a:cs typeface="Times New Roman"/>
                <a:sym typeface="Times New Roman"/>
              </a:rPr>
              <a:t>It is difficult to maintain important information in documents paper work. More manual hours need to generate required reports. </a:t>
            </a:r>
            <a:endParaRPr/>
          </a:p>
        </p:txBody>
      </p:sp>
      <p:sp>
        <p:nvSpPr>
          <p:cNvPr id="3" name="Slide Number Placeholder 2">
            <a:extLst>
              <a:ext uri="{FF2B5EF4-FFF2-40B4-BE49-F238E27FC236}">
                <a16:creationId xmlns:a16="http://schemas.microsoft.com/office/drawing/2014/main" id="{C7FB8F31-59E1-46F5-AA5A-DB35D666BC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7" name="Date Placeholder 3">
            <a:extLst>
              <a:ext uri="{FF2B5EF4-FFF2-40B4-BE49-F238E27FC236}">
                <a16:creationId xmlns:a16="http://schemas.microsoft.com/office/drawing/2014/main" id="{46EC78AB-9E88-4E51-A17B-C74576191FB5}"/>
              </a:ext>
            </a:extLst>
          </p:cNvPr>
          <p:cNvSpPr txBox="1">
            <a:spLocks/>
          </p:cNvSpPr>
          <p:nvPr/>
        </p:nvSpPr>
        <p:spPr>
          <a:xfrm>
            <a:off x="2589212" y="6491429"/>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9400B16F-940A-40AD-B1C0-98A7430B3598}"/>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3400">
                <a:latin typeface="Times New Roman"/>
                <a:ea typeface="Times New Roman"/>
                <a:cs typeface="Times New Roman"/>
                <a:sym typeface="Times New Roman"/>
              </a:rPr>
              <a:t>Cont..</a:t>
            </a:r>
            <a:endParaRPr sz="3400">
              <a:latin typeface="Times New Roman"/>
              <a:ea typeface="Times New Roman"/>
              <a:cs typeface="Times New Roman"/>
              <a:sym typeface="Times New Roman"/>
            </a:endParaRPr>
          </a:p>
        </p:txBody>
      </p:sp>
      <p:sp>
        <p:nvSpPr>
          <p:cNvPr id="264" name="Google Shape;264;p6"/>
          <p:cNvSpPr txBox="1">
            <a:spLocks noGrp="1"/>
          </p:cNvSpPr>
          <p:nvPr>
            <p:ph type="body" idx="1"/>
          </p:nvPr>
        </p:nvSpPr>
        <p:spPr>
          <a:xfrm>
            <a:off x="2591137" y="1695350"/>
            <a:ext cx="8915400" cy="3777600"/>
          </a:xfrm>
          <a:prstGeom prst="rect">
            <a:avLst/>
          </a:prstGeom>
          <a:noFill/>
          <a:ln>
            <a:noFill/>
          </a:ln>
        </p:spPr>
        <p:txBody>
          <a:bodyPr spcFirstLastPara="1" wrap="square" lIns="91425" tIns="45700" rIns="91425" bIns="45700" anchor="t" anchorCtr="0">
            <a:noAutofit/>
          </a:bodyPr>
          <a:lstStyle/>
          <a:p>
            <a:pPr marL="457200" lvl="0" indent="-342900" algn="just" rtl="0">
              <a:spcBef>
                <a:spcPts val="150"/>
              </a:spcBef>
              <a:spcAft>
                <a:spcPts val="0"/>
              </a:spcAft>
              <a:buClr>
                <a:srgbClr val="980000"/>
              </a:buClr>
              <a:buSzPts val="1800"/>
              <a:buFont typeface="Times New Roman"/>
              <a:buChar char="●"/>
            </a:pPr>
            <a:r>
              <a:rPr lang="en-US">
                <a:solidFill>
                  <a:srgbClr val="262626"/>
                </a:solidFill>
                <a:latin typeface="Times New Roman"/>
                <a:ea typeface="Times New Roman"/>
                <a:cs typeface="Times New Roman"/>
                <a:sym typeface="Times New Roman"/>
              </a:rPr>
              <a:t>It is tedious to manage historical data which needs much space to keep all the previous years, ledgers, documents paper work.</a:t>
            </a:r>
            <a:endParaRPr>
              <a:solidFill>
                <a:srgbClr val="262626"/>
              </a:solidFill>
              <a:latin typeface="Times New Roman"/>
              <a:ea typeface="Times New Roman"/>
              <a:cs typeface="Times New Roman"/>
              <a:sym typeface="Times New Roman"/>
            </a:endParaRPr>
          </a:p>
          <a:p>
            <a:pPr marL="457200" lvl="0" indent="0" algn="just" rtl="0">
              <a:spcBef>
                <a:spcPts val="150"/>
              </a:spcBef>
              <a:spcAft>
                <a:spcPts val="0"/>
              </a:spcAft>
              <a:buClr>
                <a:schemeClr val="dk1"/>
              </a:buClr>
              <a:buSzPts val="1100"/>
              <a:buFont typeface="Arial"/>
              <a:buNone/>
            </a:pPr>
            <a:endParaRPr>
              <a:solidFill>
                <a:srgbClr val="262626"/>
              </a:solidFill>
              <a:latin typeface="Times New Roman"/>
              <a:ea typeface="Times New Roman"/>
              <a:cs typeface="Times New Roman"/>
              <a:sym typeface="Times New Roman"/>
            </a:endParaRPr>
          </a:p>
          <a:p>
            <a:pPr marL="457200" lvl="0" indent="-342900" algn="just" rtl="0">
              <a:spcBef>
                <a:spcPts val="150"/>
              </a:spcBef>
              <a:spcAft>
                <a:spcPts val="0"/>
              </a:spcAft>
              <a:buClr>
                <a:srgbClr val="980000"/>
              </a:buClr>
              <a:buSzPts val="1800"/>
              <a:buFont typeface="Times New Roman"/>
              <a:buChar char="●"/>
            </a:pPr>
            <a:r>
              <a:rPr lang="en-US">
                <a:solidFill>
                  <a:srgbClr val="262626"/>
                </a:solidFill>
                <a:latin typeface="Times New Roman"/>
                <a:ea typeface="Times New Roman"/>
                <a:cs typeface="Times New Roman"/>
                <a:sym typeface="Times New Roman"/>
              </a:rPr>
              <a:t>“Online Alumni System “  proposes a system which allows anyone on the web to access and search information about any student.</a:t>
            </a:r>
            <a:endParaRPr>
              <a:solidFill>
                <a:srgbClr val="262626"/>
              </a:solidFill>
              <a:latin typeface="Times New Roman"/>
              <a:ea typeface="Times New Roman"/>
              <a:cs typeface="Times New Roman"/>
              <a:sym typeface="Times New Roman"/>
            </a:endParaRPr>
          </a:p>
          <a:p>
            <a:pPr marL="457200" lvl="0" indent="0" algn="just" rtl="0">
              <a:spcBef>
                <a:spcPts val="150"/>
              </a:spcBef>
              <a:spcAft>
                <a:spcPts val="0"/>
              </a:spcAft>
              <a:buClr>
                <a:schemeClr val="dk1"/>
              </a:buClr>
              <a:buSzPts val="1100"/>
              <a:buFont typeface="Arial"/>
              <a:buNone/>
            </a:pPr>
            <a:endParaRPr>
              <a:solidFill>
                <a:srgbClr val="262626"/>
              </a:solidFill>
              <a:latin typeface="Times New Roman"/>
              <a:ea typeface="Times New Roman"/>
              <a:cs typeface="Times New Roman"/>
              <a:sym typeface="Times New Roman"/>
            </a:endParaRPr>
          </a:p>
          <a:p>
            <a:pPr marL="457200" lvl="0" indent="-342900" algn="just" rtl="0">
              <a:spcBef>
                <a:spcPts val="150"/>
              </a:spcBef>
              <a:spcAft>
                <a:spcPts val="0"/>
              </a:spcAft>
              <a:buClr>
                <a:srgbClr val="980000"/>
              </a:buClr>
              <a:buSzPts val="1800"/>
              <a:buFont typeface="Times New Roman"/>
              <a:buChar char="●"/>
            </a:pPr>
            <a:r>
              <a:rPr lang="en-US">
                <a:solidFill>
                  <a:srgbClr val="262626"/>
                </a:solidFill>
                <a:latin typeface="Times New Roman"/>
                <a:ea typeface="Times New Roman"/>
                <a:cs typeface="Times New Roman"/>
                <a:sym typeface="Times New Roman"/>
              </a:rPr>
              <a:t>“Alumni Network Analysis“ is a system that evaluates educational institutes and ranks them based on the data collected about the network connections of alumni in the entrepreneurial and technological domain.</a:t>
            </a:r>
            <a:endParaRPr>
              <a:solidFill>
                <a:srgbClr val="262626"/>
              </a:solidFill>
              <a:latin typeface="Times New Roman"/>
              <a:ea typeface="Times New Roman"/>
              <a:cs typeface="Times New Roman"/>
              <a:sym typeface="Times New Roman"/>
            </a:endParaRPr>
          </a:p>
          <a:p>
            <a:pPr marL="457200" lvl="0" indent="0" algn="just" rtl="0">
              <a:spcBef>
                <a:spcPts val="150"/>
              </a:spcBef>
              <a:spcAft>
                <a:spcPts val="0"/>
              </a:spcAft>
              <a:buClr>
                <a:schemeClr val="dk1"/>
              </a:buClr>
              <a:buSzPts val="1100"/>
              <a:buFont typeface="Arial"/>
              <a:buNone/>
            </a:pPr>
            <a:endParaRPr>
              <a:solidFill>
                <a:srgbClr val="262626"/>
              </a:solidFill>
              <a:latin typeface="Times New Roman"/>
              <a:ea typeface="Times New Roman"/>
              <a:cs typeface="Times New Roman"/>
              <a:sym typeface="Times New Roman"/>
            </a:endParaRPr>
          </a:p>
          <a:p>
            <a:pPr marL="457200" lvl="0" indent="-342900" algn="just" rtl="0">
              <a:spcBef>
                <a:spcPts val="150"/>
              </a:spcBef>
              <a:spcAft>
                <a:spcPts val="0"/>
              </a:spcAft>
              <a:buClr>
                <a:srgbClr val="980000"/>
              </a:buClr>
              <a:buSzPts val="1800"/>
              <a:buFont typeface="Times New Roman"/>
              <a:buChar char="●"/>
            </a:pPr>
            <a:r>
              <a:rPr lang="en-US">
                <a:solidFill>
                  <a:srgbClr val="262626"/>
                </a:solidFill>
                <a:latin typeface="Times New Roman"/>
                <a:ea typeface="Times New Roman"/>
                <a:cs typeface="Times New Roman"/>
                <a:sym typeface="Times New Roman"/>
              </a:rPr>
              <a:t>There is no online communication between students and alumni.</a:t>
            </a:r>
            <a:endParaRPr>
              <a:solidFill>
                <a:srgbClr val="262626"/>
              </a:solidFill>
              <a:latin typeface="Times New Roman"/>
              <a:ea typeface="Times New Roman"/>
              <a:cs typeface="Times New Roman"/>
              <a:sym typeface="Times New Roman"/>
            </a:endParaRPr>
          </a:p>
          <a:p>
            <a:pPr marL="914400" lvl="0" indent="0" algn="l" rtl="0">
              <a:lnSpc>
                <a:spcPct val="100000"/>
              </a:lnSpc>
              <a:spcBef>
                <a:spcPts val="1000"/>
              </a:spcBef>
              <a:spcAft>
                <a:spcPts val="0"/>
              </a:spcAft>
              <a:buNone/>
            </a:pPr>
            <a:endParaRPr sz="2200"/>
          </a:p>
        </p:txBody>
      </p:sp>
      <p:sp>
        <p:nvSpPr>
          <p:cNvPr id="3" name="Slide Number Placeholder 2">
            <a:extLst>
              <a:ext uri="{FF2B5EF4-FFF2-40B4-BE49-F238E27FC236}">
                <a16:creationId xmlns:a16="http://schemas.microsoft.com/office/drawing/2014/main" id="{C99ACF1B-DCF2-4E2B-80F9-9FCFC4923E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7" name="Date Placeholder 3">
            <a:extLst>
              <a:ext uri="{FF2B5EF4-FFF2-40B4-BE49-F238E27FC236}">
                <a16:creationId xmlns:a16="http://schemas.microsoft.com/office/drawing/2014/main" id="{86B55A21-3483-479C-B366-AD70B1B7986D}"/>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0B111BA4-6F4B-4C68-840F-6B64D4843462}"/>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14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84f6104c9f_0_61"/>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a:latin typeface="Times New Roman"/>
                <a:ea typeface="Times New Roman"/>
                <a:cs typeface="Times New Roman"/>
                <a:sym typeface="Times New Roman"/>
              </a:rPr>
              <a:t>Proposed System</a:t>
            </a:r>
            <a:endParaRPr sz="3400">
              <a:latin typeface="Times New Roman"/>
              <a:ea typeface="Times New Roman"/>
              <a:cs typeface="Times New Roman"/>
              <a:sym typeface="Times New Roman"/>
            </a:endParaRPr>
          </a:p>
        </p:txBody>
      </p:sp>
      <p:sp>
        <p:nvSpPr>
          <p:cNvPr id="270" name="Google Shape;270;g84f6104c9f_0_61"/>
          <p:cNvSpPr txBox="1">
            <a:spLocks noGrp="1"/>
          </p:cNvSpPr>
          <p:nvPr>
            <p:ph type="body" idx="1"/>
          </p:nvPr>
        </p:nvSpPr>
        <p:spPr>
          <a:xfrm>
            <a:off x="2589200" y="1456875"/>
            <a:ext cx="8915400" cy="4454400"/>
          </a:xfrm>
          <a:prstGeom prst="rect">
            <a:avLst/>
          </a:prstGeom>
        </p:spPr>
        <p:txBody>
          <a:bodyPr spcFirstLastPara="1" wrap="square" lIns="91425" tIns="45700" rIns="91425" bIns="45700" anchor="t" anchorCtr="0">
            <a:noAutofit/>
          </a:bodyPr>
          <a:lstStyle/>
          <a:p>
            <a:pPr marL="457200" lvl="0" indent="-342900" algn="just" rtl="0">
              <a:lnSpc>
                <a:spcPct val="107916"/>
              </a:lnSpc>
              <a:spcBef>
                <a:spcPts val="150"/>
              </a:spcBef>
              <a:spcAft>
                <a:spcPts val="0"/>
              </a:spcAft>
              <a:buClr>
                <a:srgbClr val="980000"/>
              </a:buClr>
              <a:buSzPts val="1800"/>
              <a:buFont typeface="Times New Roman"/>
              <a:buChar char="●"/>
            </a:pPr>
            <a:r>
              <a:rPr lang="en-US">
                <a:solidFill>
                  <a:schemeClr val="dk1"/>
                </a:solidFill>
                <a:latin typeface="Times New Roman"/>
                <a:ea typeface="Times New Roman"/>
                <a:cs typeface="Times New Roman"/>
                <a:sym typeface="Times New Roman"/>
              </a:rPr>
              <a:t>The goal of our application is to help university students to create networks and interact with alumnus of the university. </a:t>
            </a:r>
            <a:endParaRPr>
              <a:solidFill>
                <a:schemeClr val="dk1"/>
              </a:solidFill>
              <a:latin typeface="Times New Roman"/>
              <a:ea typeface="Times New Roman"/>
              <a:cs typeface="Times New Roman"/>
              <a:sym typeface="Times New Roman"/>
            </a:endParaRPr>
          </a:p>
          <a:p>
            <a:pPr marL="457200" lvl="0" indent="0" algn="just" rtl="0">
              <a:lnSpc>
                <a:spcPct val="107916"/>
              </a:lnSpc>
              <a:spcBef>
                <a:spcPts val="150"/>
              </a:spcBef>
              <a:spcAft>
                <a:spcPts val="0"/>
              </a:spcAft>
              <a:buNone/>
            </a:pPr>
            <a:endParaRPr>
              <a:solidFill>
                <a:schemeClr val="dk1"/>
              </a:solidFill>
              <a:latin typeface="Times New Roman"/>
              <a:ea typeface="Times New Roman"/>
              <a:cs typeface="Times New Roman"/>
              <a:sym typeface="Times New Roman"/>
            </a:endParaRPr>
          </a:p>
          <a:p>
            <a:pPr marL="457200" lvl="0" indent="-342900" algn="just" rtl="0">
              <a:lnSpc>
                <a:spcPct val="107916"/>
              </a:lnSpc>
              <a:spcBef>
                <a:spcPts val="150"/>
              </a:spcBef>
              <a:spcAft>
                <a:spcPts val="0"/>
              </a:spcAft>
              <a:buClr>
                <a:srgbClr val="980000"/>
              </a:buClr>
              <a:buSzPts val="1800"/>
              <a:buFont typeface="Times New Roman"/>
              <a:buChar char="●"/>
            </a:pPr>
            <a:r>
              <a:rPr lang="en-US">
                <a:solidFill>
                  <a:schemeClr val="dk1"/>
                </a:solidFill>
                <a:latin typeface="Times New Roman"/>
                <a:ea typeface="Times New Roman"/>
                <a:cs typeface="Times New Roman"/>
                <a:sym typeface="Times New Roman"/>
              </a:rPr>
              <a:t>Through this system we hope to achieve student-alumni and alumni-institution interactions. The currently enrolled students of the institutions can contact their alumni working in various organizations or pursuing higher studies in other reputed institutions, this helps guide the students for their future, as they learn from the experiences of their seniors.</a:t>
            </a:r>
            <a:endParaRPr>
              <a:solidFill>
                <a:schemeClr val="dk1"/>
              </a:solidFill>
              <a:latin typeface="Times New Roman"/>
              <a:ea typeface="Times New Roman"/>
              <a:cs typeface="Times New Roman"/>
              <a:sym typeface="Times New Roman"/>
            </a:endParaRPr>
          </a:p>
          <a:p>
            <a:pPr marL="457200" lvl="0" indent="0" algn="just" rtl="0">
              <a:lnSpc>
                <a:spcPct val="107916"/>
              </a:lnSpc>
              <a:spcBef>
                <a:spcPts val="150"/>
              </a:spcBef>
              <a:spcAft>
                <a:spcPts val="0"/>
              </a:spcAft>
              <a:buNone/>
            </a:pPr>
            <a:endParaRPr>
              <a:solidFill>
                <a:schemeClr val="dk1"/>
              </a:solidFill>
              <a:latin typeface="Times New Roman"/>
              <a:ea typeface="Times New Roman"/>
              <a:cs typeface="Times New Roman"/>
              <a:sym typeface="Times New Roman"/>
            </a:endParaRPr>
          </a:p>
          <a:p>
            <a:pPr marL="457200" lvl="0" indent="-342900" algn="just" rtl="0">
              <a:lnSpc>
                <a:spcPct val="107916"/>
              </a:lnSpc>
              <a:spcBef>
                <a:spcPts val="150"/>
              </a:spcBef>
              <a:spcAft>
                <a:spcPts val="0"/>
              </a:spcAft>
              <a:buClr>
                <a:srgbClr val="980000"/>
              </a:buClr>
              <a:buSzPts val="1800"/>
              <a:buFont typeface="Times New Roman"/>
              <a:buChar char="●"/>
            </a:pPr>
            <a:r>
              <a:rPr lang="en-US">
                <a:solidFill>
                  <a:schemeClr val="dk1"/>
                </a:solidFill>
                <a:latin typeface="Times New Roman"/>
                <a:ea typeface="Times New Roman"/>
                <a:cs typeface="Times New Roman"/>
                <a:sym typeface="Times New Roman"/>
              </a:rPr>
              <a:t>The basic function of the application is to provide registered and authorized users an easy and interactive way to create events, post feedbacks about the curriculum/infrastructure etc., create and edit blogs, view feed and most importantly get referrals and create network with the alumnus.</a:t>
            </a:r>
            <a:endParaRPr>
              <a:solidFill>
                <a:schemeClr val="dk1"/>
              </a:solidFill>
              <a:latin typeface="Times New Roman"/>
              <a:ea typeface="Times New Roman"/>
              <a:cs typeface="Times New Roman"/>
              <a:sym typeface="Times New Roman"/>
            </a:endParaRPr>
          </a:p>
          <a:p>
            <a:pPr marL="457200" lvl="0" indent="0" algn="just" rtl="0">
              <a:lnSpc>
                <a:spcPct val="107916"/>
              </a:lnSpc>
              <a:spcBef>
                <a:spcPts val="150"/>
              </a:spcBef>
              <a:spcAft>
                <a:spcPts val="0"/>
              </a:spcAft>
              <a:buNone/>
            </a:pPr>
            <a:endParaRPr>
              <a:solidFill>
                <a:schemeClr val="dk1"/>
              </a:solidFill>
              <a:latin typeface="Times New Roman"/>
              <a:ea typeface="Times New Roman"/>
              <a:cs typeface="Times New Roman"/>
              <a:sym typeface="Times New Roman"/>
            </a:endParaRPr>
          </a:p>
          <a:p>
            <a:pPr marL="457200" lvl="0" indent="-342900" algn="just" rtl="0">
              <a:lnSpc>
                <a:spcPct val="107916"/>
              </a:lnSpc>
              <a:spcBef>
                <a:spcPts val="150"/>
              </a:spcBef>
              <a:spcAft>
                <a:spcPts val="0"/>
              </a:spcAft>
              <a:buClr>
                <a:srgbClr val="980000"/>
              </a:buClr>
              <a:buSzPts val="1800"/>
              <a:buFont typeface="Times New Roman"/>
              <a:buChar char="●"/>
            </a:pPr>
            <a:r>
              <a:rPr lang="en-US">
                <a:solidFill>
                  <a:schemeClr val="dk1"/>
                </a:solidFill>
                <a:latin typeface="Times New Roman"/>
                <a:ea typeface="Times New Roman"/>
                <a:cs typeface="Times New Roman"/>
                <a:sym typeface="Times New Roman"/>
              </a:rPr>
              <a:t>The registered users can also participate in the events that are created by other users. The users get notified about the same.</a:t>
            </a:r>
            <a:endParaRPr sz="2100"/>
          </a:p>
        </p:txBody>
      </p:sp>
      <p:sp>
        <p:nvSpPr>
          <p:cNvPr id="3" name="Slide Number Placeholder 2">
            <a:extLst>
              <a:ext uri="{FF2B5EF4-FFF2-40B4-BE49-F238E27FC236}">
                <a16:creationId xmlns:a16="http://schemas.microsoft.com/office/drawing/2014/main" id="{BF9FE1EE-3E96-4761-AA6C-945D5A2269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7" name="Date Placeholder 3">
            <a:extLst>
              <a:ext uri="{FF2B5EF4-FFF2-40B4-BE49-F238E27FC236}">
                <a16:creationId xmlns:a16="http://schemas.microsoft.com/office/drawing/2014/main" id="{98ADF066-3F91-4740-8CB9-58EE113C90C5}"/>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CADDDBC6-F5DE-49CD-8B84-1C138871EE3B}"/>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15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84f6104c9f_0_350"/>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a:latin typeface="Times New Roman"/>
                <a:ea typeface="Times New Roman"/>
                <a:cs typeface="Times New Roman"/>
                <a:sym typeface="Times New Roman"/>
              </a:rPr>
              <a:t>Cont..</a:t>
            </a:r>
            <a:endParaRPr sz="3400">
              <a:latin typeface="Times New Roman"/>
              <a:ea typeface="Times New Roman"/>
              <a:cs typeface="Times New Roman"/>
              <a:sym typeface="Times New Roman"/>
            </a:endParaRPr>
          </a:p>
        </p:txBody>
      </p:sp>
      <p:sp>
        <p:nvSpPr>
          <p:cNvPr id="276" name="Google Shape;276;g84f6104c9f_0_350"/>
          <p:cNvSpPr txBox="1">
            <a:spLocks noGrp="1"/>
          </p:cNvSpPr>
          <p:nvPr>
            <p:ph type="body" idx="1"/>
          </p:nvPr>
        </p:nvSpPr>
        <p:spPr>
          <a:xfrm>
            <a:off x="2589212" y="2133600"/>
            <a:ext cx="8915400" cy="3777600"/>
          </a:xfrm>
          <a:prstGeom prst="rect">
            <a:avLst/>
          </a:prstGeom>
        </p:spPr>
        <p:txBody>
          <a:bodyPr spcFirstLastPara="1" wrap="square" lIns="91425" tIns="45700" rIns="91425" bIns="45700" anchor="t" anchorCtr="0">
            <a:noAutofit/>
          </a:bodyPr>
          <a:lstStyle/>
          <a:p>
            <a:pPr marL="457200" lvl="0" indent="-349250" algn="just" rtl="0">
              <a:lnSpc>
                <a:spcPct val="107916"/>
              </a:lnSpc>
              <a:spcBef>
                <a:spcPts val="150"/>
              </a:spcBef>
              <a:spcAft>
                <a:spcPts val="0"/>
              </a:spcAft>
              <a:buClr>
                <a:srgbClr val="980000"/>
              </a:buClr>
              <a:buSzPts val="1900"/>
              <a:buFont typeface="Times New Roman"/>
              <a:buChar char="●"/>
            </a:pPr>
            <a:r>
              <a:rPr lang="en-US" sz="1900">
                <a:solidFill>
                  <a:schemeClr val="dk1"/>
                </a:solidFill>
                <a:latin typeface="Times New Roman"/>
                <a:ea typeface="Times New Roman"/>
                <a:cs typeface="Times New Roman"/>
                <a:sym typeface="Times New Roman"/>
              </a:rPr>
              <a:t>Our system is proposed for the alumni of various institutions across Telangana State, as there is no current existing system for the students of Tier - 3 colleges in Telangana.</a:t>
            </a:r>
            <a:endParaRPr sz="1900">
              <a:solidFill>
                <a:schemeClr val="dk1"/>
              </a:solidFill>
              <a:latin typeface="Times New Roman"/>
              <a:ea typeface="Times New Roman"/>
              <a:cs typeface="Times New Roman"/>
              <a:sym typeface="Times New Roman"/>
            </a:endParaRPr>
          </a:p>
          <a:p>
            <a:pPr marL="457200" lvl="0" indent="0" algn="just" rtl="0">
              <a:lnSpc>
                <a:spcPct val="107916"/>
              </a:lnSpc>
              <a:spcBef>
                <a:spcPts val="150"/>
              </a:spcBef>
              <a:spcAft>
                <a:spcPts val="0"/>
              </a:spcAft>
              <a:buNone/>
            </a:pPr>
            <a:endParaRPr sz="1900">
              <a:solidFill>
                <a:schemeClr val="dk1"/>
              </a:solidFill>
              <a:latin typeface="Times New Roman"/>
              <a:ea typeface="Times New Roman"/>
              <a:cs typeface="Times New Roman"/>
              <a:sym typeface="Times New Roman"/>
            </a:endParaRPr>
          </a:p>
          <a:p>
            <a:pPr marL="457200" lvl="0" indent="-349250" algn="just" rtl="0">
              <a:lnSpc>
                <a:spcPct val="107916"/>
              </a:lnSpc>
              <a:spcBef>
                <a:spcPts val="150"/>
              </a:spcBef>
              <a:spcAft>
                <a:spcPts val="0"/>
              </a:spcAft>
              <a:buClr>
                <a:srgbClr val="980000"/>
              </a:buClr>
              <a:buSzPts val="1900"/>
              <a:buFont typeface="Times New Roman"/>
              <a:buChar char="●"/>
            </a:pPr>
            <a:r>
              <a:rPr lang="en-US" sz="1900">
                <a:solidFill>
                  <a:schemeClr val="dk1"/>
                </a:solidFill>
                <a:latin typeface="Times New Roman"/>
                <a:ea typeface="Times New Roman"/>
                <a:cs typeface="Times New Roman"/>
                <a:sym typeface="Times New Roman"/>
              </a:rPr>
              <a:t>The system also allows the institution to conduct events for the alumni such as the Alumni Meets for the alumni to get together and rendezvous with their batchmates providing a harmonious environment for them to interact with each other or alumni can post hiring events for existing students. </a:t>
            </a:r>
            <a:endParaRPr sz="2300"/>
          </a:p>
        </p:txBody>
      </p:sp>
      <p:sp>
        <p:nvSpPr>
          <p:cNvPr id="3" name="Slide Number Placeholder 2">
            <a:extLst>
              <a:ext uri="{FF2B5EF4-FFF2-40B4-BE49-F238E27FC236}">
                <a16:creationId xmlns:a16="http://schemas.microsoft.com/office/drawing/2014/main" id="{CA3F267C-D2FA-4D73-98FF-33CEB784F4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7" name="Date Placeholder 3">
            <a:extLst>
              <a:ext uri="{FF2B5EF4-FFF2-40B4-BE49-F238E27FC236}">
                <a16:creationId xmlns:a16="http://schemas.microsoft.com/office/drawing/2014/main" id="{F2D03353-8308-48C4-936C-A160BD6BAA31}"/>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82BD2A4E-7924-48B2-AF4C-3D8A5ADD1B3F}"/>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16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84f6104c9f_0_80"/>
          <p:cNvSpPr txBox="1">
            <a:spLocks noGrp="1"/>
          </p:cNvSpPr>
          <p:nvPr>
            <p:ph type="title"/>
          </p:nvPr>
        </p:nvSpPr>
        <p:spPr>
          <a:xfrm>
            <a:off x="1640100" y="107699"/>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dirty="0">
                <a:latin typeface="Times New Roman"/>
                <a:ea typeface="Times New Roman"/>
                <a:cs typeface="Times New Roman"/>
                <a:sym typeface="Times New Roman"/>
              </a:rPr>
              <a:t>Feedback Flow Diagram</a:t>
            </a:r>
            <a:endParaRPr sz="3400" dirty="0">
              <a:latin typeface="Times New Roman"/>
              <a:ea typeface="Times New Roman"/>
              <a:cs typeface="Times New Roman"/>
              <a:sym typeface="Times New Roman"/>
            </a:endParaRPr>
          </a:p>
        </p:txBody>
      </p:sp>
      <p:pic>
        <p:nvPicPr>
          <p:cNvPr id="282" name="Google Shape;282;g84f6104c9f_0_80"/>
          <p:cNvPicPr preferRelativeResize="0"/>
          <p:nvPr/>
        </p:nvPicPr>
        <p:blipFill rotWithShape="1">
          <a:blip r:embed="rId3">
            <a:alphaModFix/>
          </a:blip>
          <a:srcRect r="3735"/>
          <a:stretch/>
        </p:blipFill>
        <p:spPr>
          <a:xfrm>
            <a:off x="7234949" y="846751"/>
            <a:ext cx="3316951" cy="5164499"/>
          </a:xfrm>
          <a:prstGeom prst="rect">
            <a:avLst/>
          </a:prstGeom>
          <a:noFill/>
          <a:ln>
            <a:noFill/>
          </a:ln>
        </p:spPr>
      </p:pic>
      <p:pic>
        <p:nvPicPr>
          <p:cNvPr id="283" name="Google Shape;283;g84f6104c9f_0_80"/>
          <p:cNvPicPr preferRelativeResize="0"/>
          <p:nvPr/>
        </p:nvPicPr>
        <p:blipFill>
          <a:blip r:embed="rId4">
            <a:alphaModFix/>
          </a:blip>
          <a:stretch>
            <a:fillRect/>
          </a:stretch>
        </p:blipFill>
        <p:spPr>
          <a:xfrm>
            <a:off x="2484770" y="846750"/>
            <a:ext cx="3383880" cy="5164500"/>
          </a:xfrm>
          <a:prstGeom prst="rect">
            <a:avLst/>
          </a:prstGeom>
          <a:noFill/>
          <a:ln>
            <a:noFill/>
          </a:ln>
        </p:spPr>
      </p:pic>
      <p:sp>
        <p:nvSpPr>
          <p:cNvPr id="5" name="TextBox 4">
            <a:extLst>
              <a:ext uri="{FF2B5EF4-FFF2-40B4-BE49-F238E27FC236}">
                <a16:creationId xmlns:a16="http://schemas.microsoft.com/office/drawing/2014/main" id="{ABC7A657-7F5F-49C9-8C23-56462AAB6B48}"/>
              </a:ext>
            </a:extLst>
          </p:cNvPr>
          <p:cNvSpPr txBox="1"/>
          <p:nvPr/>
        </p:nvSpPr>
        <p:spPr>
          <a:xfrm>
            <a:off x="2592925" y="6011249"/>
            <a:ext cx="3316951"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Post Feedback</a:t>
            </a:r>
          </a:p>
        </p:txBody>
      </p:sp>
      <p:sp>
        <p:nvSpPr>
          <p:cNvPr id="6" name="Rectangle 5">
            <a:extLst>
              <a:ext uri="{FF2B5EF4-FFF2-40B4-BE49-F238E27FC236}">
                <a16:creationId xmlns:a16="http://schemas.microsoft.com/office/drawing/2014/main" id="{26125BC1-FDBA-4BB5-BCE0-5CE4F7083930}"/>
              </a:ext>
            </a:extLst>
          </p:cNvPr>
          <p:cNvSpPr/>
          <p:nvPr/>
        </p:nvSpPr>
        <p:spPr>
          <a:xfrm>
            <a:off x="7728041" y="6011249"/>
            <a:ext cx="2025445"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Clear Feedback</a:t>
            </a:r>
          </a:p>
        </p:txBody>
      </p:sp>
      <p:sp>
        <p:nvSpPr>
          <p:cNvPr id="3" name="Slide Number Placeholder 2">
            <a:extLst>
              <a:ext uri="{FF2B5EF4-FFF2-40B4-BE49-F238E27FC236}">
                <a16:creationId xmlns:a16="http://schemas.microsoft.com/office/drawing/2014/main" id="{D080EEE4-CD5F-4F62-990E-1057DE776F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10" name="Date Placeholder 3">
            <a:extLst>
              <a:ext uri="{FF2B5EF4-FFF2-40B4-BE49-F238E27FC236}">
                <a16:creationId xmlns:a16="http://schemas.microsoft.com/office/drawing/2014/main" id="{E93932BA-4D2A-40F6-8F52-F72D9EE1D99E}"/>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1">
            <a:extLst>
              <a:ext uri="{FF2B5EF4-FFF2-40B4-BE49-F238E27FC236}">
                <a16:creationId xmlns:a16="http://schemas.microsoft.com/office/drawing/2014/main" id="{F71EC58C-E650-4CA3-8C7D-6BCB48FA8658}"/>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17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84f6104c9f_0_333"/>
          <p:cNvSpPr txBox="1">
            <a:spLocks noGrp="1"/>
          </p:cNvSpPr>
          <p:nvPr>
            <p:ph type="title"/>
          </p:nvPr>
        </p:nvSpPr>
        <p:spPr>
          <a:xfrm>
            <a:off x="2535775" y="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dirty="0">
                <a:latin typeface="Times New Roman"/>
                <a:ea typeface="Times New Roman"/>
                <a:cs typeface="Times New Roman"/>
                <a:sym typeface="Times New Roman"/>
              </a:rPr>
              <a:t>Events Flow Diagram</a:t>
            </a:r>
            <a:endParaRPr sz="3400" dirty="0">
              <a:latin typeface="Times New Roman"/>
              <a:ea typeface="Times New Roman"/>
              <a:cs typeface="Times New Roman"/>
              <a:sym typeface="Times New Roman"/>
            </a:endParaRPr>
          </a:p>
        </p:txBody>
      </p:sp>
      <p:pic>
        <p:nvPicPr>
          <p:cNvPr id="289" name="Google Shape;289;g84f6104c9f_0_333"/>
          <p:cNvPicPr preferRelativeResize="0"/>
          <p:nvPr/>
        </p:nvPicPr>
        <p:blipFill>
          <a:blip r:embed="rId3">
            <a:alphaModFix/>
          </a:blip>
          <a:stretch>
            <a:fillRect/>
          </a:stretch>
        </p:blipFill>
        <p:spPr>
          <a:xfrm>
            <a:off x="1693332" y="869243"/>
            <a:ext cx="2720624" cy="4820357"/>
          </a:xfrm>
          <a:prstGeom prst="rect">
            <a:avLst/>
          </a:prstGeom>
          <a:noFill/>
          <a:ln>
            <a:noFill/>
          </a:ln>
        </p:spPr>
      </p:pic>
      <p:pic>
        <p:nvPicPr>
          <p:cNvPr id="290" name="Google Shape;290;g84f6104c9f_0_333"/>
          <p:cNvPicPr preferRelativeResize="0"/>
          <p:nvPr/>
        </p:nvPicPr>
        <p:blipFill rotWithShape="1">
          <a:blip r:embed="rId4">
            <a:alphaModFix/>
          </a:blip>
          <a:srcRect l="826" r="835"/>
          <a:stretch/>
        </p:blipFill>
        <p:spPr>
          <a:xfrm>
            <a:off x="4572001" y="787781"/>
            <a:ext cx="3349372" cy="4901819"/>
          </a:xfrm>
          <a:prstGeom prst="rect">
            <a:avLst/>
          </a:prstGeom>
          <a:noFill/>
          <a:ln>
            <a:noFill/>
          </a:ln>
        </p:spPr>
      </p:pic>
      <p:pic>
        <p:nvPicPr>
          <p:cNvPr id="291" name="Google Shape;291;g84f6104c9f_0_333"/>
          <p:cNvPicPr preferRelativeResize="0"/>
          <p:nvPr/>
        </p:nvPicPr>
        <p:blipFill>
          <a:blip r:embed="rId5">
            <a:alphaModFix/>
          </a:blip>
          <a:stretch>
            <a:fillRect/>
          </a:stretch>
        </p:blipFill>
        <p:spPr>
          <a:xfrm>
            <a:off x="8353779" y="787780"/>
            <a:ext cx="3251842" cy="4901819"/>
          </a:xfrm>
          <a:prstGeom prst="rect">
            <a:avLst/>
          </a:prstGeom>
          <a:noFill/>
          <a:ln>
            <a:noFill/>
          </a:ln>
        </p:spPr>
      </p:pic>
      <p:sp>
        <p:nvSpPr>
          <p:cNvPr id="7" name="TextBox 6">
            <a:extLst>
              <a:ext uri="{FF2B5EF4-FFF2-40B4-BE49-F238E27FC236}">
                <a16:creationId xmlns:a16="http://schemas.microsoft.com/office/drawing/2014/main" id="{6F21FE2A-AE3C-451C-B1C3-D3D7E46478B1}"/>
              </a:ext>
            </a:extLst>
          </p:cNvPr>
          <p:cNvSpPr txBox="1"/>
          <p:nvPr/>
        </p:nvSpPr>
        <p:spPr>
          <a:xfrm>
            <a:off x="1255049" y="5788702"/>
            <a:ext cx="3316951"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Create Events</a:t>
            </a:r>
          </a:p>
        </p:txBody>
      </p:sp>
      <p:sp>
        <p:nvSpPr>
          <p:cNvPr id="11" name="TextBox 10">
            <a:extLst>
              <a:ext uri="{FF2B5EF4-FFF2-40B4-BE49-F238E27FC236}">
                <a16:creationId xmlns:a16="http://schemas.microsoft.com/office/drawing/2014/main" id="{B24D79FF-526A-4705-A4A1-19390323D753}"/>
              </a:ext>
            </a:extLst>
          </p:cNvPr>
          <p:cNvSpPr txBox="1"/>
          <p:nvPr/>
        </p:nvSpPr>
        <p:spPr>
          <a:xfrm>
            <a:off x="4767564" y="5730327"/>
            <a:ext cx="3316951"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View Events</a:t>
            </a:r>
          </a:p>
        </p:txBody>
      </p:sp>
      <p:sp>
        <p:nvSpPr>
          <p:cNvPr id="12" name="TextBox 11">
            <a:extLst>
              <a:ext uri="{FF2B5EF4-FFF2-40B4-BE49-F238E27FC236}">
                <a16:creationId xmlns:a16="http://schemas.microsoft.com/office/drawing/2014/main" id="{919C0F0D-7A6F-4DB8-9469-DB5DC32DB0AA}"/>
              </a:ext>
            </a:extLst>
          </p:cNvPr>
          <p:cNvSpPr txBox="1"/>
          <p:nvPr/>
        </p:nvSpPr>
        <p:spPr>
          <a:xfrm>
            <a:off x="8626937" y="5730327"/>
            <a:ext cx="3316951"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Delete Events</a:t>
            </a:r>
          </a:p>
        </p:txBody>
      </p:sp>
      <p:sp>
        <p:nvSpPr>
          <p:cNvPr id="3" name="Slide Number Placeholder 2">
            <a:extLst>
              <a:ext uri="{FF2B5EF4-FFF2-40B4-BE49-F238E27FC236}">
                <a16:creationId xmlns:a16="http://schemas.microsoft.com/office/drawing/2014/main" id="{CFDA81CB-F769-42AD-A6AD-44B7B0919E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4" name="Date Placeholder 3">
            <a:extLst>
              <a:ext uri="{FF2B5EF4-FFF2-40B4-BE49-F238E27FC236}">
                <a16:creationId xmlns:a16="http://schemas.microsoft.com/office/drawing/2014/main" id="{CE679980-DA10-4677-8D35-94250770F655}"/>
              </a:ext>
            </a:extLst>
          </p:cNvPr>
          <p:cNvSpPr>
            <a:spLocks noGrp="1"/>
          </p:cNvSpPr>
          <p:nvPr>
            <p:ph type="dt" idx="10"/>
          </p:nvPr>
        </p:nvSpPr>
        <p:spPr/>
        <p:txBody>
          <a:bodyPr/>
          <a:lstStyle/>
          <a:p>
            <a:r>
              <a:rPr lang="en-US"/>
              <a:t>23.05.2020</a:t>
            </a:r>
          </a:p>
        </p:txBody>
      </p:sp>
      <p:sp>
        <p:nvSpPr>
          <p:cNvPr id="13" name="Date Placeholder 3">
            <a:extLst>
              <a:ext uri="{FF2B5EF4-FFF2-40B4-BE49-F238E27FC236}">
                <a16:creationId xmlns:a16="http://schemas.microsoft.com/office/drawing/2014/main" id="{9FB304AB-32F6-41B1-9422-C14C23804B03}"/>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1">
            <a:extLst>
              <a:ext uri="{FF2B5EF4-FFF2-40B4-BE49-F238E27FC236}">
                <a16:creationId xmlns:a16="http://schemas.microsoft.com/office/drawing/2014/main" id="{29809583-BCA9-40DB-B442-6A0DFE625233}"/>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18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84f6104c9f_0_344"/>
          <p:cNvSpPr txBox="1">
            <a:spLocks noGrp="1"/>
          </p:cNvSpPr>
          <p:nvPr>
            <p:ph type="title"/>
          </p:nvPr>
        </p:nvSpPr>
        <p:spPr>
          <a:xfrm>
            <a:off x="2321726" y="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dirty="0">
                <a:latin typeface="Times New Roman"/>
                <a:ea typeface="Times New Roman"/>
                <a:cs typeface="Times New Roman"/>
                <a:sym typeface="Times New Roman"/>
              </a:rPr>
              <a:t>Blog Flow Diagram</a:t>
            </a:r>
            <a:endParaRPr sz="3400" dirty="0">
              <a:latin typeface="Times New Roman"/>
              <a:ea typeface="Times New Roman"/>
              <a:cs typeface="Times New Roman"/>
              <a:sym typeface="Times New Roman"/>
            </a:endParaRPr>
          </a:p>
        </p:txBody>
      </p:sp>
      <p:pic>
        <p:nvPicPr>
          <p:cNvPr id="297" name="Google Shape;297;g84f6104c9f_0_344"/>
          <p:cNvPicPr preferRelativeResize="0"/>
          <p:nvPr/>
        </p:nvPicPr>
        <p:blipFill>
          <a:blip r:embed="rId3">
            <a:alphaModFix/>
          </a:blip>
          <a:stretch>
            <a:fillRect/>
          </a:stretch>
        </p:blipFill>
        <p:spPr>
          <a:xfrm>
            <a:off x="2333055" y="714139"/>
            <a:ext cx="3610688" cy="5343867"/>
          </a:xfrm>
          <a:prstGeom prst="rect">
            <a:avLst/>
          </a:prstGeom>
          <a:noFill/>
          <a:ln>
            <a:noFill/>
          </a:ln>
        </p:spPr>
      </p:pic>
      <p:pic>
        <p:nvPicPr>
          <p:cNvPr id="298" name="Google Shape;298;g84f6104c9f_0_344"/>
          <p:cNvPicPr preferRelativeResize="0"/>
          <p:nvPr/>
        </p:nvPicPr>
        <p:blipFill>
          <a:blip r:embed="rId4">
            <a:alphaModFix/>
          </a:blip>
          <a:stretch>
            <a:fillRect/>
          </a:stretch>
        </p:blipFill>
        <p:spPr>
          <a:xfrm>
            <a:off x="6479821" y="640499"/>
            <a:ext cx="3768077" cy="5343867"/>
          </a:xfrm>
          <a:prstGeom prst="rect">
            <a:avLst/>
          </a:prstGeom>
          <a:noFill/>
          <a:ln>
            <a:noFill/>
          </a:ln>
        </p:spPr>
      </p:pic>
      <p:sp>
        <p:nvSpPr>
          <p:cNvPr id="5" name="TextBox 4">
            <a:extLst>
              <a:ext uri="{FF2B5EF4-FFF2-40B4-BE49-F238E27FC236}">
                <a16:creationId xmlns:a16="http://schemas.microsoft.com/office/drawing/2014/main" id="{4500EA99-F1E4-4DB6-9CDF-4A659257B8AE}"/>
              </a:ext>
            </a:extLst>
          </p:cNvPr>
          <p:cNvSpPr txBox="1"/>
          <p:nvPr/>
        </p:nvSpPr>
        <p:spPr>
          <a:xfrm>
            <a:off x="2589212" y="6133666"/>
            <a:ext cx="3316951"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Create/Update Blog</a:t>
            </a:r>
          </a:p>
        </p:txBody>
      </p:sp>
      <p:sp>
        <p:nvSpPr>
          <p:cNvPr id="6" name="TextBox 5">
            <a:extLst>
              <a:ext uri="{FF2B5EF4-FFF2-40B4-BE49-F238E27FC236}">
                <a16:creationId xmlns:a16="http://schemas.microsoft.com/office/drawing/2014/main" id="{55ADE319-0715-4098-A378-E1F83E20C108}"/>
              </a:ext>
            </a:extLst>
          </p:cNvPr>
          <p:cNvSpPr txBox="1"/>
          <p:nvPr/>
        </p:nvSpPr>
        <p:spPr>
          <a:xfrm>
            <a:off x="6792341" y="6133666"/>
            <a:ext cx="3316951"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Delete Blog</a:t>
            </a:r>
          </a:p>
        </p:txBody>
      </p:sp>
      <p:sp>
        <p:nvSpPr>
          <p:cNvPr id="3" name="Slide Number Placeholder 2">
            <a:extLst>
              <a:ext uri="{FF2B5EF4-FFF2-40B4-BE49-F238E27FC236}">
                <a16:creationId xmlns:a16="http://schemas.microsoft.com/office/drawing/2014/main" id="{CF01345D-9487-4EE1-A888-528F98F231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10" name="Date Placeholder 3">
            <a:extLst>
              <a:ext uri="{FF2B5EF4-FFF2-40B4-BE49-F238E27FC236}">
                <a16:creationId xmlns:a16="http://schemas.microsoft.com/office/drawing/2014/main" id="{648BFF52-602C-4197-862A-84664A4C6D8A}"/>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1" name="Footer Placeholder 1">
            <a:extLst>
              <a:ext uri="{FF2B5EF4-FFF2-40B4-BE49-F238E27FC236}">
                <a16:creationId xmlns:a16="http://schemas.microsoft.com/office/drawing/2014/main" id="{55D56FD1-5845-49C6-8574-E078E07EF3F8}"/>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2C37-E255-4764-A90E-DBD726F68D2D}"/>
              </a:ext>
            </a:extLst>
          </p:cNvPr>
          <p:cNvSpPr>
            <a:spLocks noGrp="1"/>
          </p:cNvSpPr>
          <p:nvPr>
            <p:ph type="title"/>
          </p:nvPr>
        </p:nvSpPr>
        <p:spPr>
          <a:xfrm>
            <a:off x="1640100" y="142847"/>
            <a:ext cx="8911800" cy="1281000"/>
          </a:xfrm>
        </p:spPr>
        <p:txBody>
          <a:bodyPr/>
          <a:lstStyle/>
          <a:p>
            <a:r>
              <a:rPr lang="en-US" sz="2600" b="1" dirty="0">
                <a:latin typeface="Times New Roman" panose="02020603050405020304" pitchFamily="18" charset="0"/>
                <a:cs typeface="Times New Roman" panose="02020603050405020304" pitchFamily="18" charset="0"/>
              </a:rPr>
              <a:t>TABLE OF CONTENTS</a:t>
            </a:r>
          </a:p>
        </p:txBody>
      </p:sp>
      <p:sp>
        <p:nvSpPr>
          <p:cNvPr id="3" name="Text Placeholder 2">
            <a:extLst>
              <a:ext uri="{FF2B5EF4-FFF2-40B4-BE49-F238E27FC236}">
                <a16:creationId xmlns:a16="http://schemas.microsoft.com/office/drawing/2014/main" id="{07D24C85-0A50-4CAF-8D14-1E87F03C4F40}"/>
              </a:ext>
            </a:extLst>
          </p:cNvPr>
          <p:cNvSpPr>
            <a:spLocks noGrp="1"/>
          </p:cNvSpPr>
          <p:nvPr>
            <p:ph type="body" idx="1"/>
          </p:nvPr>
        </p:nvSpPr>
        <p:spPr>
          <a:xfrm>
            <a:off x="1640100" y="783346"/>
            <a:ext cx="10215016" cy="5649537"/>
          </a:xfrm>
        </p:spPr>
        <p:txBody>
          <a:bodyPr/>
          <a:lstStyle/>
          <a:p>
            <a:pPr>
              <a:buAutoNum type="arabicPeriod"/>
            </a:pPr>
            <a:r>
              <a:rPr lang="en-US" sz="2000" dirty="0">
                <a:solidFill>
                  <a:schemeClr val="tx1"/>
                </a:solidFill>
                <a:latin typeface="Times New Roman" panose="02020603050405020304" pitchFamily="18" charset="0"/>
                <a:cs typeface="Times New Roman" panose="02020603050405020304" pitchFamily="18" charset="0"/>
              </a:rPr>
              <a:t>Abstract</a:t>
            </a:r>
          </a:p>
          <a:p>
            <a:pPr>
              <a:buAutoNum type="arabicPeriod"/>
            </a:pPr>
            <a:r>
              <a:rPr lang="en-US" sz="2000" dirty="0">
                <a:solidFill>
                  <a:schemeClr val="tx1"/>
                </a:solidFill>
                <a:latin typeface="Times New Roman" panose="02020603050405020304" pitchFamily="18" charset="0"/>
                <a:cs typeface="Times New Roman" panose="02020603050405020304" pitchFamily="18" charset="0"/>
              </a:rPr>
              <a:t>Domain Discussion</a:t>
            </a:r>
          </a:p>
          <a:p>
            <a:pPr>
              <a:buAutoNum type="arabicPeriod"/>
            </a:pPr>
            <a:r>
              <a:rPr lang="en-US" sz="2000" dirty="0">
                <a:solidFill>
                  <a:schemeClr val="tx1"/>
                </a:solidFill>
                <a:latin typeface="Times New Roman" panose="02020603050405020304" pitchFamily="18" charset="0"/>
                <a:cs typeface="Times New Roman" panose="02020603050405020304" pitchFamily="18" charset="0"/>
              </a:rPr>
              <a:t>Description about base paper</a:t>
            </a:r>
          </a:p>
          <a:p>
            <a:pPr>
              <a:buAutoNum type="arabicPeriod"/>
            </a:pPr>
            <a:r>
              <a:rPr lang="en-US" sz="2000" dirty="0">
                <a:solidFill>
                  <a:schemeClr val="tx1"/>
                </a:solidFill>
                <a:latin typeface="Times New Roman" panose="02020603050405020304" pitchFamily="18" charset="0"/>
                <a:cs typeface="Times New Roman" panose="02020603050405020304" pitchFamily="18" charset="0"/>
              </a:rPr>
              <a:t>Issues in Existing System</a:t>
            </a:r>
          </a:p>
          <a:p>
            <a:pPr>
              <a:buAutoNum type="arabicPeriod"/>
            </a:pPr>
            <a:r>
              <a:rPr lang="en-US" sz="2000" dirty="0">
                <a:solidFill>
                  <a:schemeClr val="tx1"/>
                </a:solidFill>
                <a:latin typeface="Times New Roman" panose="02020603050405020304" pitchFamily="18" charset="0"/>
                <a:cs typeface="Times New Roman" panose="02020603050405020304" pitchFamily="18" charset="0"/>
              </a:rPr>
              <a:t>Proposed System</a:t>
            </a:r>
          </a:p>
          <a:p>
            <a:pPr>
              <a:buAutoNum type="arabicPeriod"/>
            </a:pPr>
            <a:r>
              <a:rPr lang="en-US" sz="2000" dirty="0">
                <a:solidFill>
                  <a:schemeClr val="tx1"/>
                </a:solidFill>
                <a:latin typeface="Times New Roman" panose="02020603050405020304" pitchFamily="18" charset="0"/>
                <a:cs typeface="Times New Roman" panose="02020603050405020304" pitchFamily="18" charset="0"/>
              </a:rPr>
              <a:t>Discussion on Modules</a:t>
            </a:r>
          </a:p>
          <a:p>
            <a:pPr>
              <a:buAutoNum type="arabicPeriod"/>
            </a:pPr>
            <a:r>
              <a:rPr lang="en-US" sz="2000" dirty="0">
                <a:solidFill>
                  <a:schemeClr val="tx1"/>
                </a:solidFill>
                <a:latin typeface="Times New Roman" panose="02020603050405020304" pitchFamily="18" charset="0"/>
                <a:cs typeface="Times New Roman" panose="02020603050405020304" pitchFamily="18" charset="0"/>
              </a:rPr>
              <a:t>Results</a:t>
            </a:r>
          </a:p>
          <a:p>
            <a:pPr>
              <a:buAutoNum type="arabicPeriod"/>
            </a:pPr>
            <a:r>
              <a:rPr lang="en-US" sz="2000" dirty="0">
                <a:solidFill>
                  <a:schemeClr val="tx1"/>
                </a:solidFill>
                <a:latin typeface="Times New Roman" panose="02020603050405020304" pitchFamily="18" charset="0"/>
                <a:cs typeface="Times New Roman" panose="02020603050405020304" pitchFamily="18" charset="0"/>
              </a:rPr>
              <a:t>Conclusions and limitations of Proposed System</a:t>
            </a:r>
          </a:p>
          <a:p>
            <a:pPr>
              <a:buAutoNum type="arabicPeriod"/>
            </a:pPr>
            <a:r>
              <a:rPr lang="en-US" sz="2000" dirty="0">
                <a:solidFill>
                  <a:schemeClr val="tx1"/>
                </a:solidFill>
                <a:latin typeface="Times New Roman" panose="02020603050405020304" pitchFamily="18" charset="0"/>
                <a:cs typeface="Times New Roman" panose="02020603050405020304" pitchFamily="18" charset="0"/>
              </a:rPr>
              <a:t>Challenges</a:t>
            </a:r>
          </a:p>
          <a:p>
            <a:pPr>
              <a:buAutoNum type="arabicPeriod"/>
            </a:pPr>
            <a:r>
              <a:rPr lang="en-US" sz="2000" dirty="0">
                <a:solidFill>
                  <a:schemeClr val="tx1"/>
                </a:solidFill>
                <a:latin typeface="Times New Roman" panose="02020603050405020304" pitchFamily="18" charset="0"/>
                <a:cs typeface="Times New Roman" panose="02020603050405020304" pitchFamily="18" charset="0"/>
              </a:rPr>
              <a:t>Future Work</a:t>
            </a:r>
          </a:p>
          <a:p>
            <a:pPr>
              <a:buAutoNum type="arabicPeriod"/>
            </a:pPr>
            <a:r>
              <a:rPr lang="en-US" sz="2000" dirty="0">
                <a:solidFill>
                  <a:schemeClr val="tx1"/>
                </a:solidFill>
                <a:latin typeface="Times New Roman" panose="02020603050405020304" pitchFamily="18" charset="0"/>
                <a:cs typeface="Times New Roman" panose="02020603050405020304" pitchFamily="18" charset="0"/>
              </a:rPr>
              <a:t>References</a:t>
            </a:r>
          </a:p>
        </p:txBody>
      </p:sp>
      <p:sp>
        <p:nvSpPr>
          <p:cNvPr id="5" name="Slide Number Placeholder 4">
            <a:extLst>
              <a:ext uri="{FF2B5EF4-FFF2-40B4-BE49-F238E27FC236}">
                <a16:creationId xmlns:a16="http://schemas.microsoft.com/office/drawing/2014/main" id="{C7027DB1-E72D-4881-B3EC-CAACAC1172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7" name="Date Placeholder 6">
            <a:extLst>
              <a:ext uri="{FF2B5EF4-FFF2-40B4-BE49-F238E27FC236}">
                <a16:creationId xmlns:a16="http://schemas.microsoft.com/office/drawing/2014/main" id="{A8AEA77F-FE1D-4744-B2D8-0B013A2662AB}"/>
              </a:ext>
            </a:extLst>
          </p:cNvPr>
          <p:cNvSpPr>
            <a:spLocks noGrp="1"/>
          </p:cNvSpPr>
          <p:nvPr>
            <p:ph type="dt" idx="10"/>
          </p:nvPr>
        </p:nvSpPr>
        <p:spPr>
          <a:xfrm>
            <a:off x="1535559" y="6551304"/>
            <a:ext cx="1146300" cy="3705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23.05.2020</a:t>
            </a:r>
          </a:p>
        </p:txBody>
      </p:sp>
      <p:sp>
        <p:nvSpPr>
          <p:cNvPr id="8" name="Footer Placeholder 7">
            <a:extLst>
              <a:ext uri="{FF2B5EF4-FFF2-40B4-BE49-F238E27FC236}">
                <a16:creationId xmlns:a16="http://schemas.microsoft.com/office/drawing/2014/main" id="{0A83A246-3180-4622-B728-7953453D0BC5}"/>
              </a:ext>
            </a:extLst>
          </p:cNvPr>
          <p:cNvSpPr>
            <a:spLocks noGrp="1"/>
          </p:cNvSpPr>
          <p:nvPr>
            <p:ph type="ftr" idx="11"/>
          </p:nvPr>
        </p:nvSpPr>
        <p:spPr>
          <a:xfrm>
            <a:off x="4572000" y="6510122"/>
            <a:ext cx="7620000" cy="3651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2</a:t>
            </a:r>
          </a:p>
        </p:txBody>
      </p:sp>
    </p:spTree>
    <p:extLst>
      <p:ext uri="{BB962C8B-B14F-4D97-AF65-F5344CB8AC3E}">
        <p14:creationId xmlns:p14="http://schemas.microsoft.com/office/powerpoint/2010/main" val="3165403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
          <p:cNvSpPr txBox="1">
            <a:spLocks noGrp="1"/>
          </p:cNvSpPr>
          <p:nvPr>
            <p:ph type="title"/>
          </p:nvPr>
        </p:nvSpPr>
        <p:spPr>
          <a:xfrm>
            <a:off x="2592925" y="624104"/>
            <a:ext cx="8911800" cy="750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262626"/>
              </a:buClr>
              <a:buSzPts val="3600"/>
              <a:buFont typeface="Century Gothic"/>
              <a:buNone/>
            </a:pPr>
            <a:r>
              <a:rPr lang="en-US" sz="3500">
                <a:latin typeface="Times New Roman"/>
                <a:ea typeface="Times New Roman"/>
                <a:cs typeface="Times New Roman"/>
                <a:sym typeface="Times New Roman"/>
              </a:rPr>
              <a:t>Objectives</a:t>
            </a:r>
            <a:endParaRPr sz="3500">
              <a:latin typeface="Times New Roman"/>
              <a:ea typeface="Times New Roman"/>
              <a:cs typeface="Times New Roman"/>
              <a:sym typeface="Times New Roman"/>
            </a:endParaRPr>
          </a:p>
        </p:txBody>
      </p:sp>
      <p:sp>
        <p:nvSpPr>
          <p:cNvPr id="304" name="Google Shape;304;p7"/>
          <p:cNvSpPr txBox="1"/>
          <p:nvPr/>
        </p:nvSpPr>
        <p:spPr>
          <a:xfrm>
            <a:off x="2684700" y="1576375"/>
            <a:ext cx="7802400" cy="3993600"/>
          </a:xfrm>
          <a:prstGeom prst="rect">
            <a:avLst/>
          </a:prstGeom>
          <a:noFill/>
          <a:ln>
            <a:noFill/>
          </a:ln>
        </p:spPr>
        <p:txBody>
          <a:bodyPr spcFirstLastPara="1" wrap="square" lIns="91425" tIns="91425" rIns="91425" bIns="91425" anchor="t" anchorCtr="0">
            <a:noAutofit/>
          </a:bodyPr>
          <a:lstStyle/>
          <a:p>
            <a:pPr marL="457200" lvl="0" indent="-349250" algn="just" rtl="0">
              <a:spcBef>
                <a:spcPts val="1000"/>
              </a:spcBef>
              <a:spcAft>
                <a:spcPts val="0"/>
              </a:spcAft>
              <a:buClr>
                <a:schemeClr val="accent1"/>
              </a:buClr>
              <a:buSzPts val="1900"/>
              <a:buFont typeface="Times New Roman"/>
              <a:buChar char="●"/>
            </a:pPr>
            <a:r>
              <a:rPr lang="en-US" sz="1900">
                <a:solidFill>
                  <a:srgbClr val="262626"/>
                </a:solidFill>
                <a:latin typeface="Times New Roman"/>
                <a:ea typeface="Times New Roman"/>
                <a:cs typeface="Times New Roman"/>
                <a:sym typeface="Times New Roman"/>
              </a:rPr>
              <a:t>Our system proposes an easy and interactive management portal for creating networks among students as well as institutes.</a:t>
            </a:r>
            <a:endParaRPr sz="1900">
              <a:solidFill>
                <a:srgbClr val="262626"/>
              </a:solidFill>
              <a:latin typeface="Times New Roman"/>
              <a:ea typeface="Times New Roman"/>
              <a:cs typeface="Times New Roman"/>
              <a:sym typeface="Times New Roman"/>
            </a:endParaRPr>
          </a:p>
          <a:p>
            <a:pPr marL="457200" lvl="0" indent="-349250" algn="just" rtl="0">
              <a:spcBef>
                <a:spcPts val="1000"/>
              </a:spcBef>
              <a:spcAft>
                <a:spcPts val="0"/>
              </a:spcAft>
              <a:buClr>
                <a:schemeClr val="accent1"/>
              </a:buClr>
              <a:buSzPts val="1900"/>
              <a:buFont typeface="Times New Roman"/>
              <a:buChar char="●"/>
            </a:pPr>
            <a:r>
              <a:rPr lang="en-US" sz="1900">
                <a:solidFill>
                  <a:srgbClr val="262626"/>
                </a:solidFill>
                <a:latin typeface="Times New Roman"/>
                <a:ea typeface="Times New Roman"/>
                <a:cs typeface="Times New Roman"/>
                <a:sym typeface="Times New Roman"/>
              </a:rPr>
              <a:t>The system notifies all the users about the events posted by any of the registered users.</a:t>
            </a:r>
            <a:endParaRPr sz="1900">
              <a:solidFill>
                <a:srgbClr val="262626"/>
              </a:solidFill>
              <a:latin typeface="Times New Roman"/>
              <a:ea typeface="Times New Roman"/>
              <a:cs typeface="Times New Roman"/>
              <a:sym typeface="Times New Roman"/>
            </a:endParaRPr>
          </a:p>
          <a:p>
            <a:pPr marL="457200" lvl="0" indent="-349250" algn="just" rtl="0">
              <a:spcBef>
                <a:spcPts val="1000"/>
              </a:spcBef>
              <a:spcAft>
                <a:spcPts val="0"/>
              </a:spcAft>
              <a:buClr>
                <a:schemeClr val="accent1"/>
              </a:buClr>
              <a:buSzPts val="1900"/>
              <a:buFont typeface="Times New Roman"/>
              <a:buChar char="●"/>
            </a:pPr>
            <a:r>
              <a:rPr lang="en-US" sz="1900">
                <a:solidFill>
                  <a:srgbClr val="262626"/>
                </a:solidFill>
                <a:latin typeface="Times New Roman"/>
                <a:ea typeface="Times New Roman"/>
                <a:cs typeface="Times New Roman"/>
                <a:sym typeface="Times New Roman"/>
              </a:rPr>
              <a:t>The system helps people build networks by providing a feature which allows them to search based on filters such as department, registration number or email id.</a:t>
            </a:r>
            <a:endParaRPr sz="1900">
              <a:solidFill>
                <a:srgbClr val="262626"/>
              </a:solidFill>
              <a:latin typeface="Times New Roman"/>
              <a:ea typeface="Times New Roman"/>
              <a:cs typeface="Times New Roman"/>
              <a:sym typeface="Times New Roman"/>
            </a:endParaRPr>
          </a:p>
          <a:p>
            <a:pPr marL="457200" lvl="0" indent="-349250" algn="just" rtl="0">
              <a:spcBef>
                <a:spcPts val="1000"/>
              </a:spcBef>
              <a:spcAft>
                <a:spcPts val="0"/>
              </a:spcAft>
              <a:buClr>
                <a:schemeClr val="accent1"/>
              </a:buClr>
              <a:buSzPts val="1900"/>
              <a:buFont typeface="Times New Roman"/>
              <a:buChar char="●"/>
            </a:pPr>
            <a:r>
              <a:rPr lang="en-US" sz="1900">
                <a:solidFill>
                  <a:srgbClr val="262626"/>
                </a:solidFill>
                <a:latin typeface="Times New Roman"/>
                <a:ea typeface="Times New Roman"/>
                <a:cs typeface="Times New Roman"/>
                <a:sym typeface="Times New Roman"/>
              </a:rPr>
              <a:t>Also the system will is configured such that it takes feedback from users and only authorised users can view and handle the feedback.</a:t>
            </a:r>
            <a:endParaRPr sz="1900">
              <a:solidFill>
                <a:srgbClr val="262626"/>
              </a:solidFill>
              <a:latin typeface="Times New Roman"/>
              <a:ea typeface="Times New Roman"/>
              <a:cs typeface="Times New Roman"/>
              <a:sym typeface="Times New Roman"/>
            </a:endParaRPr>
          </a:p>
          <a:p>
            <a:pPr marL="457200" lvl="0" indent="-349250" algn="just" rtl="0">
              <a:spcBef>
                <a:spcPts val="1000"/>
              </a:spcBef>
              <a:spcAft>
                <a:spcPts val="0"/>
              </a:spcAft>
              <a:buClr>
                <a:schemeClr val="accent1"/>
              </a:buClr>
              <a:buSzPts val="1900"/>
              <a:buFont typeface="Times New Roman"/>
              <a:buChar char="●"/>
            </a:pPr>
            <a:r>
              <a:rPr lang="en-US" sz="1900">
                <a:solidFill>
                  <a:srgbClr val="262626"/>
                </a:solidFill>
                <a:latin typeface="Times New Roman"/>
                <a:ea typeface="Times New Roman"/>
                <a:cs typeface="Times New Roman"/>
                <a:sym typeface="Times New Roman"/>
              </a:rPr>
              <a:t>There is no Alumni Management System for  most of the colleges in “Telangana State”(Tier - 3). Hence our system will prove to be helpful for most of the colleges including our own college.</a:t>
            </a:r>
            <a:endParaRPr sz="1900">
              <a:solidFill>
                <a:srgbClr val="262626"/>
              </a:solidFill>
              <a:latin typeface="Times New Roman"/>
              <a:ea typeface="Times New Roman"/>
              <a:cs typeface="Times New Roman"/>
              <a:sym typeface="Times New Roman"/>
            </a:endParaRPr>
          </a:p>
          <a:p>
            <a:pPr marL="0" lvl="0" indent="0" algn="l" rtl="0">
              <a:spcBef>
                <a:spcPts val="1000"/>
              </a:spcBef>
              <a:spcAft>
                <a:spcPts val="0"/>
              </a:spcAft>
              <a:buClr>
                <a:schemeClr val="dk1"/>
              </a:buClr>
              <a:buSzPts val="1800"/>
              <a:buFont typeface="Arial"/>
              <a:buNone/>
            </a:pPr>
            <a:endParaRPr sz="1900">
              <a:solidFill>
                <a:srgbClr val="262626"/>
              </a:solidFill>
              <a:latin typeface="Times New Roman"/>
              <a:ea typeface="Times New Roman"/>
              <a:cs typeface="Times New Roman"/>
              <a:sym typeface="Times New Roman"/>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3" name="Slide Number Placeholder 2">
            <a:extLst>
              <a:ext uri="{FF2B5EF4-FFF2-40B4-BE49-F238E27FC236}">
                <a16:creationId xmlns:a16="http://schemas.microsoft.com/office/drawing/2014/main" id="{477DB6E0-778A-401E-B077-F9322EAD5D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7" name="Date Placeholder 3">
            <a:extLst>
              <a:ext uri="{FF2B5EF4-FFF2-40B4-BE49-F238E27FC236}">
                <a16:creationId xmlns:a16="http://schemas.microsoft.com/office/drawing/2014/main" id="{7D99A4FA-B3FF-421C-94E1-D6E6EF62FF16}"/>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BF2D3C28-55D1-43F6-89B9-F4DD753CECA5}"/>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20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9"/>
          <p:cNvSpPr txBox="1">
            <a:spLocks noGrp="1"/>
          </p:cNvSpPr>
          <p:nvPr>
            <p:ph type="title"/>
          </p:nvPr>
        </p:nvSpPr>
        <p:spPr>
          <a:xfrm>
            <a:off x="2592838" y="324060"/>
            <a:ext cx="8911800" cy="1281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262626"/>
              </a:buClr>
              <a:buSzPts val="3600"/>
              <a:buFont typeface="Century Gothic"/>
              <a:buNone/>
            </a:pPr>
            <a:r>
              <a:rPr lang="en-US" sz="3400">
                <a:latin typeface="Times New Roman"/>
                <a:ea typeface="Times New Roman"/>
                <a:cs typeface="Times New Roman"/>
                <a:sym typeface="Times New Roman"/>
              </a:rPr>
              <a:t>Implementation Details</a:t>
            </a:r>
            <a:endParaRPr sz="3400">
              <a:latin typeface="Times New Roman"/>
              <a:ea typeface="Times New Roman"/>
              <a:cs typeface="Times New Roman"/>
              <a:sym typeface="Times New Roman"/>
            </a:endParaRPr>
          </a:p>
        </p:txBody>
      </p:sp>
      <p:sp>
        <p:nvSpPr>
          <p:cNvPr id="310" name="Google Shape;310;p9"/>
          <p:cNvSpPr txBox="1">
            <a:spLocks noGrp="1"/>
          </p:cNvSpPr>
          <p:nvPr>
            <p:ph type="body" idx="1"/>
          </p:nvPr>
        </p:nvSpPr>
        <p:spPr>
          <a:xfrm>
            <a:off x="2591062" y="982975"/>
            <a:ext cx="9360306" cy="3777600"/>
          </a:xfrm>
          <a:prstGeom prst="rect">
            <a:avLst/>
          </a:prstGeom>
          <a:noFill/>
          <a:ln>
            <a:noFill/>
          </a:ln>
        </p:spPr>
        <p:txBody>
          <a:bodyPr spcFirstLastPara="1" wrap="square" lIns="91425" tIns="45700" rIns="91425" bIns="45700" anchor="t" anchorCtr="0">
            <a:noAutofit/>
          </a:bodyPr>
          <a:lstStyle/>
          <a:p>
            <a:pPr marL="457200" lvl="0" indent="-330200" algn="just" rtl="0">
              <a:lnSpc>
                <a:spcPct val="106666"/>
              </a:lnSpc>
              <a:spcBef>
                <a:spcPts val="150"/>
              </a:spcBef>
              <a:spcAft>
                <a:spcPts val="0"/>
              </a:spcAft>
              <a:buSzPts val="1600"/>
              <a:buFont typeface="Calibri"/>
              <a:buChar char="●"/>
            </a:pPr>
            <a:r>
              <a:rPr lang="en-US" sz="1600" b="1" dirty="0">
                <a:solidFill>
                  <a:schemeClr val="dk1"/>
                </a:solidFill>
                <a:latin typeface="Times New Roman"/>
                <a:ea typeface="Times New Roman"/>
                <a:cs typeface="Times New Roman"/>
                <a:sym typeface="Times New Roman"/>
              </a:rPr>
              <a:t>Users component</a:t>
            </a:r>
            <a:r>
              <a:rPr lang="en-US" sz="1600" dirty="0">
                <a:solidFill>
                  <a:schemeClr val="dk1"/>
                </a:solidFill>
                <a:latin typeface="Times New Roman"/>
                <a:ea typeface="Times New Roman"/>
                <a:cs typeface="Times New Roman"/>
                <a:sym typeface="Times New Roman"/>
              </a:rPr>
              <a:t>: This component is used to login or sign up to the system. The new users are authorized by the admin, once they are authorized they can access the system by logging in. The user’s table is an extension to the default </a:t>
            </a:r>
            <a:r>
              <a:rPr lang="en-US" sz="1600" dirty="0" err="1">
                <a:solidFill>
                  <a:schemeClr val="dk1"/>
                </a:solidFill>
                <a:latin typeface="Times New Roman"/>
                <a:ea typeface="Times New Roman"/>
                <a:cs typeface="Times New Roman"/>
                <a:sym typeface="Times New Roman"/>
              </a:rPr>
              <a:t>auth_user</a:t>
            </a:r>
            <a:r>
              <a:rPr lang="en-US" sz="1600" dirty="0">
                <a:solidFill>
                  <a:schemeClr val="dk1"/>
                </a:solidFill>
                <a:latin typeface="Times New Roman"/>
                <a:ea typeface="Times New Roman"/>
                <a:cs typeface="Times New Roman"/>
                <a:sym typeface="Times New Roman"/>
              </a:rPr>
              <a:t> table provided by Django. Json Web token authentication is being used to authenticate users with the system.  After successful login the user is directed to dashboard where he can view all the recent blogs, posts, events posted by other users. The password is stored using different hashing algorithm by default to secure the user passwords.</a:t>
            </a:r>
            <a:endParaRPr sz="1600" dirty="0">
              <a:solidFill>
                <a:schemeClr val="dk1"/>
              </a:solidFill>
              <a:latin typeface="Times New Roman"/>
              <a:ea typeface="Times New Roman"/>
              <a:cs typeface="Times New Roman"/>
              <a:sym typeface="Times New Roman"/>
            </a:endParaRPr>
          </a:p>
          <a:p>
            <a:pPr marL="457200" lvl="0" indent="-336550" algn="just" rtl="0">
              <a:lnSpc>
                <a:spcPct val="106666"/>
              </a:lnSpc>
              <a:spcBef>
                <a:spcPts val="1000"/>
              </a:spcBef>
              <a:spcAft>
                <a:spcPts val="0"/>
              </a:spcAft>
              <a:buSzPts val="1700"/>
              <a:buFont typeface="Times New Roman"/>
              <a:buChar char="●"/>
            </a:pPr>
            <a:r>
              <a:rPr lang="en-US" sz="1600" b="1" dirty="0">
                <a:solidFill>
                  <a:schemeClr val="dk1"/>
                </a:solidFill>
                <a:latin typeface="Times New Roman"/>
                <a:ea typeface="Times New Roman"/>
                <a:cs typeface="Times New Roman"/>
                <a:sym typeface="Times New Roman"/>
              </a:rPr>
              <a:t>Blogs component : </a:t>
            </a:r>
            <a:r>
              <a:rPr lang="en-US" sz="1600" dirty="0">
                <a:solidFill>
                  <a:schemeClr val="dk1"/>
                </a:solidFill>
                <a:latin typeface="Times New Roman"/>
                <a:ea typeface="Times New Roman"/>
                <a:cs typeface="Times New Roman"/>
                <a:sym typeface="Times New Roman"/>
              </a:rPr>
              <a:t> It is used to create , update and delete posts or blogs.</a:t>
            </a:r>
            <a:endParaRPr sz="1600" dirty="0">
              <a:solidFill>
                <a:schemeClr val="dk1"/>
              </a:solidFill>
              <a:latin typeface="Times New Roman"/>
              <a:ea typeface="Times New Roman"/>
              <a:cs typeface="Times New Roman"/>
              <a:sym typeface="Times New Roman"/>
            </a:endParaRPr>
          </a:p>
          <a:p>
            <a:pPr marL="457200" lvl="0" indent="-330200" algn="just" rtl="0">
              <a:lnSpc>
                <a:spcPct val="106666"/>
              </a:lnSpc>
              <a:spcBef>
                <a:spcPts val="1000"/>
              </a:spcBef>
              <a:spcAft>
                <a:spcPts val="0"/>
              </a:spcAft>
              <a:buSzPts val="1600"/>
              <a:buFont typeface="Calibri"/>
              <a:buChar char="●"/>
            </a:pPr>
            <a:r>
              <a:rPr lang="en-US" sz="1600" b="1" dirty="0">
                <a:solidFill>
                  <a:schemeClr val="dk1"/>
                </a:solidFill>
                <a:latin typeface="Times New Roman"/>
                <a:ea typeface="Times New Roman"/>
                <a:cs typeface="Times New Roman"/>
                <a:sym typeface="Times New Roman"/>
              </a:rPr>
              <a:t>Events component</a:t>
            </a:r>
            <a:r>
              <a:rPr lang="en-US" sz="1600" dirty="0">
                <a:solidFill>
                  <a:schemeClr val="dk1"/>
                </a:solidFill>
                <a:latin typeface="Times New Roman"/>
                <a:ea typeface="Times New Roman"/>
                <a:cs typeface="Times New Roman"/>
                <a:sym typeface="Times New Roman"/>
              </a:rPr>
              <a:t>: The events can be created by any authorized user. Events such as technical events, recruitment events, fests, seminars, lectures etc. can be created. The users can view the percentage of available slots for a particular event. They can register for a particular event. Once they register for an event, they get notified about any updates from the event organizer about the event. </a:t>
            </a:r>
            <a:r>
              <a:rPr lang="en-US" sz="1600" dirty="0" err="1">
                <a:solidFill>
                  <a:schemeClr val="dk1"/>
                </a:solidFill>
                <a:latin typeface="Times New Roman"/>
                <a:ea typeface="Times New Roman"/>
                <a:cs typeface="Times New Roman"/>
                <a:sym typeface="Times New Roman"/>
              </a:rPr>
              <a:t>Mailgun</a:t>
            </a:r>
            <a:r>
              <a:rPr lang="en-US" sz="1600" dirty="0">
                <a:solidFill>
                  <a:schemeClr val="dk1"/>
                </a:solidFill>
                <a:latin typeface="Times New Roman"/>
                <a:ea typeface="Times New Roman"/>
                <a:cs typeface="Times New Roman"/>
                <a:sym typeface="Times New Roman"/>
              </a:rPr>
              <a:t> is being used to send mails to the registered users for a particular event. The users can contact the organizer for the event information on mail.</a:t>
            </a:r>
            <a:endParaRPr sz="1600" dirty="0">
              <a:solidFill>
                <a:schemeClr val="dk1"/>
              </a:solidFill>
              <a:latin typeface="Times New Roman"/>
              <a:ea typeface="Times New Roman"/>
              <a:cs typeface="Times New Roman"/>
              <a:sym typeface="Times New Roman"/>
            </a:endParaRPr>
          </a:p>
          <a:p>
            <a:pPr marL="457200" lvl="0" indent="-330200" algn="just" rtl="0">
              <a:lnSpc>
                <a:spcPct val="106666"/>
              </a:lnSpc>
              <a:spcBef>
                <a:spcPts val="1000"/>
              </a:spcBef>
              <a:spcAft>
                <a:spcPts val="1000"/>
              </a:spcAft>
              <a:buSzPts val="1600"/>
              <a:buFont typeface="Calibri"/>
              <a:buChar char="●"/>
            </a:pPr>
            <a:r>
              <a:rPr lang="en-US" sz="1600" b="1" dirty="0">
                <a:solidFill>
                  <a:schemeClr val="dk1"/>
                </a:solidFill>
                <a:latin typeface="Times New Roman"/>
                <a:ea typeface="Times New Roman"/>
                <a:cs typeface="Times New Roman"/>
                <a:sym typeface="Times New Roman"/>
              </a:rPr>
              <a:t>Feedback component</a:t>
            </a:r>
            <a:r>
              <a:rPr lang="en-US" sz="1600" dirty="0">
                <a:solidFill>
                  <a:schemeClr val="dk1"/>
                </a:solidFill>
                <a:latin typeface="Times New Roman"/>
                <a:ea typeface="Times New Roman"/>
                <a:cs typeface="Times New Roman"/>
                <a:sym typeface="Times New Roman"/>
              </a:rPr>
              <a:t>: The registered users can post feedback about curriculum, infrastructure, or general feedback. The feedback received by all users can only be viewed by the admin of the website, he can clear either entire feedback or can choose a particular date, the feedback posted till that date would be completely cleared.</a:t>
            </a:r>
            <a:endParaRPr sz="1600"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4F30CF5D-1884-4DDD-9428-B38B9628C7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7" name="Date Placeholder 3">
            <a:extLst>
              <a:ext uri="{FF2B5EF4-FFF2-40B4-BE49-F238E27FC236}">
                <a16:creationId xmlns:a16="http://schemas.microsoft.com/office/drawing/2014/main" id="{FAE3FA86-43B0-4B77-B2D1-965A61FCD076}"/>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942204B1-F2C8-427A-BAE4-019E3825F5C4}"/>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21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84f6104c9f_0_66"/>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a:latin typeface="Times New Roman"/>
                <a:ea typeface="Times New Roman"/>
                <a:cs typeface="Times New Roman"/>
                <a:sym typeface="Times New Roman"/>
              </a:rPr>
              <a:t>Use Case Diagram</a:t>
            </a:r>
            <a:endParaRPr sz="3400">
              <a:latin typeface="Times New Roman"/>
              <a:ea typeface="Times New Roman"/>
              <a:cs typeface="Times New Roman"/>
              <a:sym typeface="Times New Roman"/>
            </a:endParaRPr>
          </a:p>
        </p:txBody>
      </p:sp>
      <p:pic>
        <p:nvPicPr>
          <p:cNvPr id="316" name="Google Shape;316;g84f6104c9f_0_66"/>
          <p:cNvPicPr preferRelativeResize="0"/>
          <p:nvPr/>
        </p:nvPicPr>
        <p:blipFill>
          <a:blip r:embed="rId3">
            <a:alphaModFix/>
          </a:blip>
          <a:stretch>
            <a:fillRect/>
          </a:stretch>
        </p:blipFill>
        <p:spPr>
          <a:xfrm>
            <a:off x="2294001" y="1297045"/>
            <a:ext cx="8430444" cy="5183095"/>
          </a:xfrm>
          <a:prstGeom prst="rect">
            <a:avLst/>
          </a:prstGeom>
          <a:noFill/>
          <a:ln>
            <a:noFill/>
          </a:ln>
        </p:spPr>
      </p:pic>
      <p:sp>
        <p:nvSpPr>
          <p:cNvPr id="3" name="Slide Number Placeholder 2">
            <a:extLst>
              <a:ext uri="{FF2B5EF4-FFF2-40B4-BE49-F238E27FC236}">
                <a16:creationId xmlns:a16="http://schemas.microsoft.com/office/drawing/2014/main" id="{49B6092C-4CDD-462D-82AB-3B07D5C3C8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7" name="Date Placeholder 3">
            <a:extLst>
              <a:ext uri="{FF2B5EF4-FFF2-40B4-BE49-F238E27FC236}">
                <a16:creationId xmlns:a16="http://schemas.microsoft.com/office/drawing/2014/main" id="{DA788E90-2FD8-44F1-8CCE-3B555BD6E998}"/>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619101FA-EA1B-4231-85E9-E3156A0D8B7D}"/>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22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84f6104c9f_0_73"/>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a:latin typeface="Times New Roman"/>
                <a:ea typeface="Times New Roman"/>
                <a:cs typeface="Times New Roman"/>
                <a:sym typeface="Times New Roman"/>
              </a:rPr>
              <a:t>Class Diagram</a:t>
            </a:r>
            <a:endParaRPr sz="3400">
              <a:latin typeface="Times New Roman"/>
              <a:ea typeface="Times New Roman"/>
              <a:cs typeface="Times New Roman"/>
              <a:sym typeface="Times New Roman"/>
            </a:endParaRPr>
          </a:p>
        </p:txBody>
      </p:sp>
      <p:pic>
        <p:nvPicPr>
          <p:cNvPr id="322" name="Google Shape;322;g84f6104c9f_0_73"/>
          <p:cNvPicPr preferRelativeResize="0"/>
          <p:nvPr/>
        </p:nvPicPr>
        <p:blipFill>
          <a:blip r:embed="rId3">
            <a:alphaModFix/>
          </a:blip>
          <a:stretch>
            <a:fillRect/>
          </a:stretch>
        </p:blipFill>
        <p:spPr>
          <a:xfrm>
            <a:off x="2495551" y="1449150"/>
            <a:ext cx="7314494" cy="4466228"/>
          </a:xfrm>
          <a:prstGeom prst="rect">
            <a:avLst/>
          </a:prstGeom>
          <a:noFill/>
          <a:ln>
            <a:noFill/>
          </a:ln>
        </p:spPr>
      </p:pic>
      <p:sp>
        <p:nvSpPr>
          <p:cNvPr id="3" name="Slide Number Placeholder 2">
            <a:extLst>
              <a:ext uri="{FF2B5EF4-FFF2-40B4-BE49-F238E27FC236}">
                <a16:creationId xmlns:a16="http://schemas.microsoft.com/office/drawing/2014/main" id="{9C49563B-F458-4841-8048-BEA05007FA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7" name="Date Placeholder 3">
            <a:extLst>
              <a:ext uri="{FF2B5EF4-FFF2-40B4-BE49-F238E27FC236}">
                <a16:creationId xmlns:a16="http://schemas.microsoft.com/office/drawing/2014/main" id="{B16B67E8-63CD-426E-A22D-F980E444A470}"/>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4DBF678B-E1CD-4850-9CD8-7278EA4532A7}"/>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23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14"/>
          <p:cNvPicPr preferRelativeResize="0"/>
          <p:nvPr/>
        </p:nvPicPr>
        <p:blipFill rotWithShape="1">
          <a:blip r:embed="rId3">
            <a:alphaModFix/>
          </a:blip>
          <a:srcRect/>
          <a:stretch/>
        </p:blipFill>
        <p:spPr>
          <a:xfrm>
            <a:off x="1280225" y="4277350"/>
            <a:ext cx="2133600" cy="2143125"/>
          </a:xfrm>
          <a:prstGeom prst="rect">
            <a:avLst/>
          </a:prstGeom>
          <a:noFill/>
          <a:ln>
            <a:noFill/>
          </a:ln>
        </p:spPr>
      </p:pic>
      <p:pic>
        <p:nvPicPr>
          <p:cNvPr id="334" name="Google Shape;334;p14"/>
          <p:cNvPicPr preferRelativeResize="0"/>
          <p:nvPr/>
        </p:nvPicPr>
        <p:blipFill rotWithShape="1">
          <a:blip r:embed="rId4">
            <a:alphaModFix/>
          </a:blip>
          <a:srcRect/>
          <a:stretch/>
        </p:blipFill>
        <p:spPr>
          <a:xfrm>
            <a:off x="4078625" y="1117050"/>
            <a:ext cx="4653624" cy="2117399"/>
          </a:xfrm>
          <a:prstGeom prst="rect">
            <a:avLst/>
          </a:prstGeom>
          <a:noFill/>
          <a:ln>
            <a:noFill/>
          </a:ln>
        </p:spPr>
      </p:pic>
      <p:pic>
        <p:nvPicPr>
          <p:cNvPr id="335" name="Google Shape;335;p14"/>
          <p:cNvPicPr preferRelativeResize="0"/>
          <p:nvPr/>
        </p:nvPicPr>
        <p:blipFill rotWithShape="1">
          <a:blip r:embed="rId5">
            <a:alphaModFix/>
          </a:blip>
          <a:srcRect/>
          <a:stretch/>
        </p:blipFill>
        <p:spPr>
          <a:xfrm>
            <a:off x="1449500" y="909478"/>
            <a:ext cx="1795074" cy="2532550"/>
          </a:xfrm>
          <a:prstGeom prst="rect">
            <a:avLst/>
          </a:prstGeom>
          <a:noFill/>
          <a:ln>
            <a:noFill/>
          </a:ln>
        </p:spPr>
      </p:pic>
      <p:pic>
        <p:nvPicPr>
          <p:cNvPr id="336" name="Google Shape;336;p14"/>
          <p:cNvPicPr preferRelativeResize="0"/>
          <p:nvPr/>
        </p:nvPicPr>
        <p:blipFill>
          <a:blip r:embed="rId6">
            <a:alphaModFix/>
          </a:blip>
          <a:stretch>
            <a:fillRect/>
          </a:stretch>
        </p:blipFill>
        <p:spPr>
          <a:xfrm>
            <a:off x="5209400" y="3969200"/>
            <a:ext cx="2392050" cy="2392050"/>
          </a:xfrm>
          <a:prstGeom prst="rect">
            <a:avLst/>
          </a:prstGeom>
          <a:noFill/>
          <a:ln>
            <a:noFill/>
          </a:ln>
        </p:spPr>
      </p:pic>
      <p:pic>
        <p:nvPicPr>
          <p:cNvPr id="337" name="Google Shape;337;p14"/>
          <p:cNvPicPr preferRelativeResize="0"/>
          <p:nvPr/>
        </p:nvPicPr>
        <p:blipFill>
          <a:blip r:embed="rId7">
            <a:alphaModFix/>
          </a:blip>
          <a:stretch>
            <a:fillRect/>
          </a:stretch>
        </p:blipFill>
        <p:spPr>
          <a:xfrm>
            <a:off x="9270175" y="2083950"/>
            <a:ext cx="2625700" cy="3318751"/>
          </a:xfrm>
          <a:prstGeom prst="rect">
            <a:avLst/>
          </a:prstGeom>
          <a:noFill/>
          <a:ln>
            <a:noFill/>
          </a:ln>
        </p:spPr>
      </p:pic>
      <p:sp>
        <p:nvSpPr>
          <p:cNvPr id="338" name="Google Shape;338;p14"/>
          <p:cNvSpPr txBox="1"/>
          <p:nvPr/>
        </p:nvSpPr>
        <p:spPr>
          <a:xfrm>
            <a:off x="10026375" y="5402700"/>
            <a:ext cx="11133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ANDROID</a:t>
            </a:r>
            <a:endParaRPr b="1">
              <a:latin typeface="Century Gothic"/>
              <a:ea typeface="Century Gothic"/>
              <a:cs typeface="Century Gothic"/>
              <a:sym typeface="Century Gothic"/>
            </a:endParaRPr>
          </a:p>
        </p:txBody>
      </p:sp>
      <p:sp>
        <p:nvSpPr>
          <p:cNvPr id="3" name="Slide Number Placeholder 2">
            <a:extLst>
              <a:ext uri="{FF2B5EF4-FFF2-40B4-BE49-F238E27FC236}">
                <a16:creationId xmlns:a16="http://schemas.microsoft.com/office/drawing/2014/main" id="{F73D8D1C-5992-4F2C-9003-AB08B815DC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11" name="Date Placeholder 3">
            <a:extLst>
              <a:ext uri="{FF2B5EF4-FFF2-40B4-BE49-F238E27FC236}">
                <a16:creationId xmlns:a16="http://schemas.microsoft.com/office/drawing/2014/main" id="{18886BDB-0E83-42C5-AFE9-297A88481548}"/>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2" name="Footer Placeholder 1">
            <a:extLst>
              <a:ext uri="{FF2B5EF4-FFF2-40B4-BE49-F238E27FC236}">
                <a16:creationId xmlns:a16="http://schemas.microsoft.com/office/drawing/2014/main" id="{850156C3-9BD2-4133-B702-A35C8F5D9C4A}"/>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24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title"/>
          </p:nvPr>
        </p:nvSpPr>
        <p:spPr>
          <a:xfrm>
            <a:off x="2288125" y="512382"/>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3400" dirty="0">
                <a:latin typeface="Times New Roman"/>
                <a:ea typeface="Times New Roman"/>
                <a:cs typeface="Times New Roman"/>
                <a:sym typeface="Times New Roman"/>
              </a:rPr>
              <a:t>Discussion on Modules</a:t>
            </a:r>
            <a:endParaRPr sz="3400" dirty="0">
              <a:latin typeface="Times New Roman"/>
              <a:ea typeface="Times New Roman"/>
              <a:cs typeface="Times New Roman"/>
              <a:sym typeface="Times New Roman"/>
            </a:endParaRPr>
          </a:p>
        </p:txBody>
      </p:sp>
      <p:sp>
        <p:nvSpPr>
          <p:cNvPr id="344" name="Google Shape;344;p10"/>
          <p:cNvSpPr txBox="1">
            <a:spLocks noGrp="1"/>
          </p:cNvSpPr>
          <p:nvPr>
            <p:ph type="body" idx="1"/>
          </p:nvPr>
        </p:nvSpPr>
        <p:spPr>
          <a:xfrm>
            <a:off x="2288125" y="1287019"/>
            <a:ext cx="8915400" cy="3777600"/>
          </a:xfrm>
          <a:prstGeom prst="rect">
            <a:avLst/>
          </a:prstGeom>
          <a:noFill/>
          <a:ln>
            <a:noFill/>
          </a:ln>
        </p:spPr>
        <p:txBody>
          <a:bodyPr spcFirstLastPara="1" wrap="square" lIns="91425" tIns="45700" rIns="91425" bIns="45700" anchor="t" anchorCtr="0">
            <a:noAutofit/>
          </a:bodyPr>
          <a:lstStyle/>
          <a:p>
            <a:pPr marL="457200" lvl="0" indent="-355600" algn="just" rtl="0">
              <a:lnSpc>
                <a:spcPct val="100000"/>
              </a:lnSpc>
              <a:spcBef>
                <a:spcPts val="1000"/>
              </a:spcBef>
              <a:spcAft>
                <a:spcPts val="0"/>
              </a:spcAft>
              <a:buSzPts val="2000"/>
              <a:buFont typeface="Times New Roman"/>
              <a:buChar char="➔"/>
            </a:pPr>
            <a:r>
              <a:rPr lang="en-US" sz="2000" b="1" dirty="0">
                <a:latin typeface="Times New Roman"/>
                <a:ea typeface="Times New Roman"/>
                <a:cs typeface="Times New Roman"/>
                <a:sym typeface="Times New Roman"/>
              </a:rPr>
              <a:t>Event Module</a:t>
            </a:r>
            <a:endParaRPr sz="2000" b="1" dirty="0">
              <a:latin typeface="Times New Roman"/>
              <a:ea typeface="Times New Roman"/>
              <a:cs typeface="Times New Roman"/>
              <a:sym typeface="Times New Roman"/>
            </a:endParaRPr>
          </a:p>
          <a:p>
            <a:pPr marL="914400" lvl="1" indent="-355600" algn="just" rtl="0">
              <a:lnSpc>
                <a:spcPct val="100000"/>
              </a:lnSpc>
              <a:spcBef>
                <a:spcPts val="1000"/>
              </a:spcBef>
              <a:spcAft>
                <a:spcPts val="0"/>
              </a:spcAft>
              <a:buSzPts val="2000"/>
              <a:buFont typeface="Times New Roman"/>
              <a:buChar char="◆"/>
            </a:pPr>
            <a:r>
              <a:rPr lang="en-US" sz="2000" b="1" dirty="0">
                <a:latin typeface="Times New Roman"/>
                <a:ea typeface="Times New Roman"/>
                <a:cs typeface="Times New Roman"/>
                <a:sym typeface="Times New Roman"/>
              </a:rPr>
              <a:t>The events can be created by any authorized user. Events such as technical events, recruitment events, fests, seminars, lectures etc. can be created. </a:t>
            </a:r>
            <a:endParaRPr sz="2000" b="1" dirty="0">
              <a:latin typeface="Times New Roman"/>
              <a:ea typeface="Times New Roman"/>
              <a:cs typeface="Times New Roman"/>
              <a:sym typeface="Times New Roman"/>
            </a:endParaRPr>
          </a:p>
          <a:p>
            <a:pPr marL="914400" lvl="1" indent="-355600" algn="just" rtl="0">
              <a:lnSpc>
                <a:spcPct val="100000"/>
              </a:lnSpc>
              <a:spcBef>
                <a:spcPts val="1000"/>
              </a:spcBef>
              <a:spcAft>
                <a:spcPts val="0"/>
              </a:spcAft>
              <a:buSzPts val="2000"/>
              <a:buFont typeface="Times New Roman"/>
              <a:buChar char="◆"/>
            </a:pPr>
            <a:r>
              <a:rPr lang="en-US" sz="2000" b="1" dirty="0">
                <a:latin typeface="Times New Roman"/>
                <a:ea typeface="Times New Roman"/>
                <a:cs typeface="Times New Roman"/>
                <a:sym typeface="Times New Roman"/>
              </a:rPr>
              <a:t>The users can view the percentage of people attending for a particular event. </a:t>
            </a:r>
            <a:endParaRPr sz="2000" b="1" dirty="0">
              <a:latin typeface="Times New Roman"/>
              <a:ea typeface="Times New Roman"/>
              <a:cs typeface="Times New Roman"/>
              <a:sym typeface="Times New Roman"/>
            </a:endParaRPr>
          </a:p>
          <a:p>
            <a:pPr marL="914400" lvl="1" indent="-355600" algn="just" rtl="0">
              <a:lnSpc>
                <a:spcPct val="100000"/>
              </a:lnSpc>
              <a:spcBef>
                <a:spcPts val="1000"/>
              </a:spcBef>
              <a:spcAft>
                <a:spcPts val="0"/>
              </a:spcAft>
              <a:buSzPts val="2000"/>
              <a:buFont typeface="Times New Roman"/>
              <a:buChar char="◆"/>
            </a:pPr>
            <a:r>
              <a:rPr lang="en-US" sz="2000" b="1" dirty="0">
                <a:latin typeface="Times New Roman"/>
                <a:ea typeface="Times New Roman"/>
                <a:cs typeface="Times New Roman"/>
                <a:sym typeface="Times New Roman"/>
              </a:rPr>
              <a:t>They can register for a particular event. </a:t>
            </a:r>
            <a:endParaRPr sz="2000" b="1" dirty="0">
              <a:latin typeface="Times New Roman"/>
              <a:ea typeface="Times New Roman"/>
              <a:cs typeface="Times New Roman"/>
              <a:sym typeface="Times New Roman"/>
            </a:endParaRPr>
          </a:p>
          <a:p>
            <a:pPr marL="914400" lvl="1" indent="-355600" algn="just" rtl="0">
              <a:lnSpc>
                <a:spcPct val="100000"/>
              </a:lnSpc>
              <a:spcBef>
                <a:spcPts val="1000"/>
              </a:spcBef>
              <a:spcAft>
                <a:spcPts val="0"/>
              </a:spcAft>
              <a:buSzPts val="2000"/>
              <a:buFont typeface="Times New Roman"/>
              <a:buChar char="◆"/>
            </a:pPr>
            <a:r>
              <a:rPr lang="en-US" sz="2000" b="1" dirty="0">
                <a:latin typeface="Times New Roman"/>
                <a:ea typeface="Times New Roman"/>
                <a:cs typeface="Times New Roman"/>
                <a:sym typeface="Times New Roman"/>
              </a:rPr>
              <a:t>Once they register for an event, they get notified about any updates from the event organizer about the event.</a:t>
            </a:r>
            <a:endParaRPr sz="2000" b="1" dirty="0">
              <a:latin typeface="Times New Roman"/>
              <a:ea typeface="Times New Roman"/>
              <a:cs typeface="Times New Roman"/>
              <a:sym typeface="Times New Roman"/>
            </a:endParaRPr>
          </a:p>
          <a:p>
            <a:pPr marL="914400" lvl="1" indent="-355600" algn="just" rtl="0">
              <a:lnSpc>
                <a:spcPct val="100000"/>
              </a:lnSpc>
              <a:spcBef>
                <a:spcPts val="1000"/>
              </a:spcBef>
              <a:spcAft>
                <a:spcPts val="0"/>
              </a:spcAft>
              <a:buSzPts val="2000"/>
              <a:buFont typeface="Times New Roman"/>
              <a:buChar char="◆"/>
            </a:pPr>
            <a:r>
              <a:rPr lang="en-US" sz="2000" b="1" dirty="0">
                <a:latin typeface="Times New Roman"/>
                <a:ea typeface="Times New Roman"/>
                <a:cs typeface="Times New Roman"/>
                <a:sym typeface="Times New Roman"/>
              </a:rPr>
              <a:t> </a:t>
            </a:r>
            <a:r>
              <a:rPr lang="en-US" sz="2000" b="1" dirty="0" err="1">
                <a:latin typeface="Times New Roman"/>
                <a:ea typeface="Times New Roman"/>
                <a:cs typeface="Times New Roman"/>
                <a:sym typeface="Times New Roman"/>
              </a:rPr>
              <a:t>Mailgun</a:t>
            </a:r>
            <a:r>
              <a:rPr lang="en-US" sz="2000" b="1" dirty="0">
                <a:latin typeface="Times New Roman"/>
                <a:ea typeface="Times New Roman"/>
                <a:cs typeface="Times New Roman"/>
                <a:sym typeface="Times New Roman"/>
              </a:rPr>
              <a:t> is being used to send mails to the registered users for a particular event. </a:t>
            </a:r>
            <a:endParaRPr sz="2000" b="1" dirty="0">
              <a:latin typeface="Times New Roman"/>
              <a:ea typeface="Times New Roman"/>
              <a:cs typeface="Times New Roman"/>
              <a:sym typeface="Times New Roman"/>
            </a:endParaRPr>
          </a:p>
          <a:p>
            <a:pPr marL="914400" lvl="1" indent="-355600" algn="just" rtl="0">
              <a:lnSpc>
                <a:spcPct val="100000"/>
              </a:lnSpc>
              <a:spcBef>
                <a:spcPts val="1000"/>
              </a:spcBef>
              <a:spcAft>
                <a:spcPts val="1000"/>
              </a:spcAft>
              <a:buSzPts val="2000"/>
              <a:buFont typeface="Times New Roman"/>
              <a:buChar char="◆"/>
            </a:pPr>
            <a:r>
              <a:rPr lang="en-US" sz="2000" b="1" dirty="0">
                <a:latin typeface="Times New Roman"/>
                <a:ea typeface="Times New Roman"/>
                <a:cs typeface="Times New Roman"/>
                <a:sym typeface="Times New Roman"/>
              </a:rPr>
              <a:t>The users can contact the organizer for the event information on mail.</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D4CF1A8A-93CF-43AA-B09E-876AB199EB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7" name="Date Placeholder 3">
            <a:extLst>
              <a:ext uri="{FF2B5EF4-FFF2-40B4-BE49-F238E27FC236}">
                <a16:creationId xmlns:a16="http://schemas.microsoft.com/office/drawing/2014/main" id="{9F424D15-6BD4-4129-BA59-86ECE2477991}"/>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42C888E2-943B-4D98-BC40-19D9D640DD54}"/>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25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77a6a867f1_0_0"/>
          <p:cNvSpPr txBox="1"/>
          <p:nvPr/>
        </p:nvSpPr>
        <p:spPr>
          <a:xfrm>
            <a:off x="2486050" y="1233475"/>
            <a:ext cx="8143800" cy="3543300"/>
          </a:xfrm>
          <a:prstGeom prst="rect">
            <a:avLst/>
          </a:prstGeom>
          <a:noFill/>
          <a:ln>
            <a:noFill/>
          </a:ln>
        </p:spPr>
        <p:txBody>
          <a:bodyPr spcFirstLastPara="1" wrap="square" lIns="91425" tIns="91425" rIns="91425" bIns="91425" anchor="t" anchorCtr="0">
            <a:noAutofit/>
          </a:bodyPr>
          <a:lstStyle/>
          <a:p>
            <a:pPr marL="457200" lvl="0" indent="-381000" algn="just" rtl="0">
              <a:spcBef>
                <a:spcPts val="1000"/>
              </a:spcBef>
              <a:spcAft>
                <a:spcPts val="0"/>
              </a:spcAft>
              <a:buClr>
                <a:schemeClr val="accent1"/>
              </a:buClr>
              <a:buSzPts val="2400"/>
              <a:buFont typeface="Times New Roman"/>
              <a:buChar char="➔"/>
            </a:pPr>
            <a:r>
              <a:rPr lang="en-US" sz="2400" b="1">
                <a:solidFill>
                  <a:srgbClr val="3F3F3F"/>
                </a:solidFill>
                <a:latin typeface="Times New Roman"/>
                <a:ea typeface="Times New Roman"/>
                <a:cs typeface="Times New Roman"/>
                <a:sym typeface="Times New Roman"/>
              </a:rPr>
              <a:t>Blogs Module</a:t>
            </a:r>
            <a:endParaRPr sz="2400" b="1">
              <a:solidFill>
                <a:srgbClr val="3F3F3F"/>
              </a:solidFill>
              <a:latin typeface="Times New Roman"/>
              <a:ea typeface="Times New Roman"/>
              <a:cs typeface="Times New Roman"/>
              <a:sym typeface="Times New Roman"/>
            </a:endParaRPr>
          </a:p>
          <a:p>
            <a:pPr marL="914400" lvl="1" indent="-355600" algn="just" rtl="0">
              <a:spcBef>
                <a:spcPts val="1000"/>
              </a:spcBef>
              <a:spcAft>
                <a:spcPts val="0"/>
              </a:spcAft>
              <a:buClr>
                <a:schemeClr val="accent1"/>
              </a:buClr>
              <a:buSzPts val="2000"/>
              <a:buFont typeface="Times New Roman"/>
              <a:buChar char="◆"/>
            </a:pPr>
            <a:r>
              <a:rPr lang="en-US" sz="2000" b="1">
                <a:solidFill>
                  <a:srgbClr val="3F3F3F"/>
                </a:solidFill>
                <a:latin typeface="Times New Roman"/>
                <a:ea typeface="Times New Roman"/>
                <a:cs typeface="Times New Roman"/>
                <a:sym typeface="Times New Roman"/>
              </a:rPr>
              <a:t>The users can create posts.</a:t>
            </a:r>
            <a:endParaRPr sz="2000" b="1">
              <a:solidFill>
                <a:srgbClr val="3F3F3F"/>
              </a:solidFill>
              <a:latin typeface="Times New Roman"/>
              <a:ea typeface="Times New Roman"/>
              <a:cs typeface="Times New Roman"/>
              <a:sym typeface="Times New Roman"/>
            </a:endParaRPr>
          </a:p>
          <a:p>
            <a:pPr marL="914400" lvl="1" indent="-355600" algn="just" rtl="0">
              <a:spcBef>
                <a:spcPts val="1000"/>
              </a:spcBef>
              <a:spcAft>
                <a:spcPts val="0"/>
              </a:spcAft>
              <a:buClr>
                <a:schemeClr val="accent1"/>
              </a:buClr>
              <a:buSzPts val="2000"/>
              <a:buFont typeface="Times New Roman"/>
              <a:buChar char="◆"/>
            </a:pPr>
            <a:r>
              <a:rPr lang="en-US" sz="2000" b="1">
                <a:solidFill>
                  <a:srgbClr val="3F3F3F"/>
                </a:solidFill>
                <a:latin typeface="Times New Roman"/>
                <a:ea typeface="Times New Roman"/>
                <a:cs typeface="Times New Roman"/>
                <a:sym typeface="Times New Roman"/>
              </a:rPr>
              <a:t>The posts will be visible on the dashboard of the user’s home page.</a:t>
            </a:r>
            <a:endParaRPr sz="2000" b="1">
              <a:solidFill>
                <a:srgbClr val="3F3F3F"/>
              </a:solidFill>
              <a:latin typeface="Times New Roman"/>
              <a:ea typeface="Times New Roman"/>
              <a:cs typeface="Times New Roman"/>
              <a:sym typeface="Times New Roman"/>
            </a:endParaRPr>
          </a:p>
          <a:p>
            <a:pPr marL="914400" lvl="1" indent="-355600" algn="just" rtl="0">
              <a:spcBef>
                <a:spcPts val="1000"/>
              </a:spcBef>
              <a:spcAft>
                <a:spcPts val="0"/>
              </a:spcAft>
              <a:buClr>
                <a:schemeClr val="accent1"/>
              </a:buClr>
              <a:buSzPts val="2000"/>
              <a:buFont typeface="Times New Roman"/>
              <a:buChar char="◆"/>
            </a:pPr>
            <a:r>
              <a:rPr lang="en-US" sz="2000" b="1">
                <a:solidFill>
                  <a:srgbClr val="3F3F3F"/>
                </a:solidFill>
                <a:latin typeface="Times New Roman"/>
                <a:ea typeface="Times New Roman"/>
                <a:cs typeface="Times New Roman"/>
                <a:sym typeface="Times New Roman"/>
              </a:rPr>
              <a:t>The posts can be edited and deleted by the owner of the post.</a:t>
            </a:r>
            <a:endParaRPr sz="2000" b="1">
              <a:solidFill>
                <a:srgbClr val="3F3F3F"/>
              </a:solidFill>
              <a:latin typeface="Times New Roman"/>
              <a:ea typeface="Times New Roman"/>
              <a:cs typeface="Times New Roman"/>
              <a:sym typeface="Times New Roman"/>
            </a:endParaRPr>
          </a:p>
          <a:p>
            <a:pPr marL="914400" lvl="1" indent="-355600" algn="just" rtl="0">
              <a:spcBef>
                <a:spcPts val="1000"/>
              </a:spcBef>
              <a:spcAft>
                <a:spcPts val="0"/>
              </a:spcAft>
              <a:buClr>
                <a:schemeClr val="accent1"/>
              </a:buClr>
              <a:buSzPts val="2000"/>
              <a:buFont typeface="Times New Roman"/>
              <a:buChar char="◆"/>
            </a:pPr>
            <a:r>
              <a:rPr lang="en-US" sz="2000" b="1">
                <a:solidFill>
                  <a:srgbClr val="3F3F3F"/>
                </a:solidFill>
                <a:latin typeface="Times New Roman"/>
                <a:ea typeface="Times New Roman"/>
                <a:cs typeface="Times New Roman"/>
                <a:sym typeface="Times New Roman"/>
              </a:rPr>
              <a:t>The post can be about the experiences of the users, it can be anything related to technical knowledge / non technical knowledge or it can also be interview experiences of the users or alumni.</a:t>
            </a:r>
            <a:endParaRPr sz="2000" b="1">
              <a:solidFill>
                <a:srgbClr val="3F3F3F"/>
              </a:solidFill>
              <a:latin typeface="Times New Roman"/>
              <a:ea typeface="Times New Roman"/>
              <a:cs typeface="Times New Roman"/>
              <a:sym typeface="Times New Roman"/>
            </a:endParaRPr>
          </a:p>
          <a:p>
            <a:pPr marL="914400" lvl="0" indent="0" algn="just" rtl="0">
              <a:spcBef>
                <a:spcPts val="1000"/>
              </a:spcBef>
              <a:spcAft>
                <a:spcPts val="1000"/>
              </a:spcAft>
              <a:buNone/>
            </a:pPr>
            <a:endParaRPr sz="2000" b="1">
              <a:solidFill>
                <a:srgbClr val="3F3F3F"/>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64F8A052-22AA-4822-BC13-74AF8FA93D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6" name="Date Placeholder 3">
            <a:extLst>
              <a:ext uri="{FF2B5EF4-FFF2-40B4-BE49-F238E27FC236}">
                <a16:creationId xmlns:a16="http://schemas.microsoft.com/office/drawing/2014/main" id="{A564EE09-60D3-4AD9-9CC2-8AEF3D3AF689}"/>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7" name="Footer Placeholder 1">
            <a:extLst>
              <a:ext uri="{FF2B5EF4-FFF2-40B4-BE49-F238E27FC236}">
                <a16:creationId xmlns:a16="http://schemas.microsoft.com/office/drawing/2014/main" id="{9AA0777E-B7EC-41D2-B5F5-5F0042747843}"/>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26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84f6104c9f_0_122"/>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a:latin typeface="Times New Roman"/>
                <a:ea typeface="Times New Roman"/>
                <a:cs typeface="Times New Roman"/>
                <a:sym typeface="Times New Roman"/>
              </a:rPr>
              <a:t>Cont..</a:t>
            </a:r>
            <a:endParaRPr sz="3400">
              <a:latin typeface="Times New Roman"/>
              <a:ea typeface="Times New Roman"/>
              <a:cs typeface="Times New Roman"/>
              <a:sym typeface="Times New Roman"/>
            </a:endParaRPr>
          </a:p>
        </p:txBody>
      </p:sp>
      <p:sp>
        <p:nvSpPr>
          <p:cNvPr id="355" name="Google Shape;355;g84f6104c9f_0_122"/>
          <p:cNvSpPr txBox="1">
            <a:spLocks noGrp="1"/>
          </p:cNvSpPr>
          <p:nvPr>
            <p:ph type="body" idx="1"/>
          </p:nvPr>
        </p:nvSpPr>
        <p:spPr>
          <a:xfrm>
            <a:off x="2589212" y="1264610"/>
            <a:ext cx="8915400" cy="4442400"/>
          </a:xfrm>
          <a:prstGeom prst="rect">
            <a:avLst/>
          </a:prstGeom>
        </p:spPr>
        <p:txBody>
          <a:bodyPr spcFirstLastPara="1" wrap="square" lIns="91425" tIns="45700" rIns="91425" bIns="45700" anchor="t" anchorCtr="0">
            <a:noAutofit/>
          </a:bodyPr>
          <a:lstStyle/>
          <a:p>
            <a:pPr marL="457200" lvl="0" indent="-361950" algn="just" rtl="0">
              <a:spcBef>
                <a:spcPts val="1000"/>
              </a:spcBef>
              <a:spcAft>
                <a:spcPts val="0"/>
              </a:spcAft>
              <a:buClr>
                <a:srgbClr val="980000"/>
              </a:buClr>
              <a:buSzPts val="2100"/>
              <a:buFont typeface="Times New Roman"/>
              <a:buChar char="➔"/>
            </a:pPr>
            <a:r>
              <a:rPr lang="en-US" sz="2100" b="1" dirty="0">
                <a:solidFill>
                  <a:srgbClr val="262626"/>
                </a:solidFill>
                <a:latin typeface="Times New Roman"/>
                <a:ea typeface="Times New Roman"/>
                <a:cs typeface="Times New Roman"/>
                <a:sym typeface="Times New Roman"/>
              </a:rPr>
              <a:t>User Module</a:t>
            </a:r>
            <a:endParaRPr sz="2100" b="1" dirty="0">
              <a:solidFill>
                <a:srgbClr val="262626"/>
              </a:solidFill>
              <a:latin typeface="Times New Roman"/>
              <a:ea typeface="Times New Roman"/>
              <a:cs typeface="Times New Roman"/>
              <a:sym typeface="Times New Roman"/>
            </a:endParaRPr>
          </a:p>
          <a:p>
            <a:pPr marL="914400" lvl="1" indent="-361950" algn="just" rtl="0">
              <a:spcBef>
                <a:spcPts val="1000"/>
              </a:spcBef>
              <a:spcAft>
                <a:spcPts val="0"/>
              </a:spcAft>
              <a:buSzPts val="2100"/>
              <a:buFont typeface="Times New Roman"/>
              <a:buChar char="◆"/>
            </a:pPr>
            <a:r>
              <a:rPr lang="en-US" sz="1900" b="1" dirty="0">
                <a:latin typeface="Times New Roman"/>
                <a:ea typeface="Times New Roman"/>
                <a:cs typeface="Times New Roman"/>
                <a:sym typeface="Times New Roman"/>
              </a:rPr>
              <a:t>This component is used to login or sign up to the system. </a:t>
            </a:r>
            <a:endParaRPr sz="1900" b="1" dirty="0">
              <a:latin typeface="Times New Roman"/>
              <a:ea typeface="Times New Roman"/>
              <a:cs typeface="Times New Roman"/>
              <a:sym typeface="Times New Roman"/>
            </a:endParaRPr>
          </a:p>
          <a:p>
            <a:pPr marL="914400" lvl="1" indent="-361950" algn="just" rtl="0">
              <a:spcBef>
                <a:spcPts val="1000"/>
              </a:spcBef>
              <a:spcAft>
                <a:spcPts val="0"/>
              </a:spcAft>
              <a:buSzPts val="2100"/>
              <a:buFont typeface="Times New Roman"/>
              <a:buChar char="◆"/>
            </a:pPr>
            <a:r>
              <a:rPr lang="en-US" sz="1900" b="1" dirty="0">
                <a:latin typeface="Times New Roman"/>
                <a:ea typeface="Times New Roman"/>
                <a:cs typeface="Times New Roman"/>
                <a:sym typeface="Times New Roman"/>
              </a:rPr>
              <a:t>The new users are authorized by the admin, once they are authorized they can access the system by logging in.</a:t>
            </a:r>
            <a:endParaRPr sz="1900" b="1" dirty="0">
              <a:latin typeface="Times New Roman"/>
              <a:ea typeface="Times New Roman"/>
              <a:cs typeface="Times New Roman"/>
              <a:sym typeface="Times New Roman"/>
            </a:endParaRPr>
          </a:p>
          <a:p>
            <a:pPr marL="914400" lvl="1" indent="-361950" algn="just" rtl="0">
              <a:spcBef>
                <a:spcPts val="1000"/>
              </a:spcBef>
              <a:spcAft>
                <a:spcPts val="0"/>
              </a:spcAft>
              <a:buSzPts val="2100"/>
              <a:buFont typeface="Times New Roman"/>
              <a:buChar char="◆"/>
            </a:pPr>
            <a:r>
              <a:rPr lang="en-US" sz="1900" b="1" dirty="0">
                <a:latin typeface="Times New Roman"/>
                <a:ea typeface="Times New Roman"/>
                <a:cs typeface="Times New Roman"/>
                <a:sym typeface="Times New Roman"/>
              </a:rPr>
              <a:t>The user’s table is an extension to the default </a:t>
            </a:r>
            <a:r>
              <a:rPr lang="en-US" sz="1900" b="1" dirty="0" err="1">
                <a:latin typeface="Times New Roman"/>
                <a:ea typeface="Times New Roman"/>
                <a:cs typeface="Times New Roman"/>
                <a:sym typeface="Times New Roman"/>
              </a:rPr>
              <a:t>auth_user</a:t>
            </a:r>
            <a:r>
              <a:rPr lang="en-US" sz="1900" b="1" dirty="0">
                <a:latin typeface="Times New Roman"/>
                <a:ea typeface="Times New Roman"/>
                <a:cs typeface="Times New Roman"/>
                <a:sym typeface="Times New Roman"/>
              </a:rPr>
              <a:t> table provided by Django. </a:t>
            </a:r>
            <a:endParaRPr sz="1900" b="1" dirty="0">
              <a:latin typeface="Times New Roman"/>
              <a:ea typeface="Times New Roman"/>
              <a:cs typeface="Times New Roman"/>
              <a:sym typeface="Times New Roman"/>
            </a:endParaRPr>
          </a:p>
          <a:p>
            <a:pPr marL="914400" lvl="1" indent="-361950" algn="just" rtl="0">
              <a:spcBef>
                <a:spcPts val="1000"/>
              </a:spcBef>
              <a:spcAft>
                <a:spcPts val="0"/>
              </a:spcAft>
              <a:buSzPts val="2100"/>
              <a:buFont typeface="Times New Roman"/>
              <a:buChar char="◆"/>
            </a:pPr>
            <a:r>
              <a:rPr lang="en-US" sz="1900" b="1" dirty="0">
                <a:latin typeface="Times New Roman"/>
                <a:ea typeface="Times New Roman"/>
                <a:cs typeface="Times New Roman"/>
                <a:sym typeface="Times New Roman"/>
              </a:rPr>
              <a:t>Json Web token authentication is being used to authenticate users with the system. </a:t>
            </a:r>
            <a:endParaRPr sz="1900" b="1" dirty="0">
              <a:latin typeface="Times New Roman"/>
              <a:ea typeface="Times New Roman"/>
              <a:cs typeface="Times New Roman"/>
              <a:sym typeface="Times New Roman"/>
            </a:endParaRPr>
          </a:p>
          <a:p>
            <a:pPr marL="914400" lvl="1" indent="-361950" algn="just" rtl="0">
              <a:spcBef>
                <a:spcPts val="1000"/>
              </a:spcBef>
              <a:spcAft>
                <a:spcPts val="0"/>
              </a:spcAft>
              <a:buSzPts val="2100"/>
              <a:buFont typeface="Times New Roman"/>
              <a:buChar char="◆"/>
            </a:pPr>
            <a:r>
              <a:rPr lang="en-US" sz="1900" b="1" dirty="0">
                <a:latin typeface="Times New Roman"/>
                <a:ea typeface="Times New Roman"/>
                <a:cs typeface="Times New Roman"/>
                <a:sym typeface="Times New Roman"/>
              </a:rPr>
              <a:t> After successful login the user is directed to dashboard where he can view all the recent blogs, posts, events posted by other users. </a:t>
            </a:r>
            <a:endParaRPr sz="1900" b="1" dirty="0">
              <a:latin typeface="Times New Roman"/>
              <a:ea typeface="Times New Roman"/>
              <a:cs typeface="Times New Roman"/>
              <a:sym typeface="Times New Roman"/>
            </a:endParaRPr>
          </a:p>
          <a:p>
            <a:pPr marL="914400" lvl="1" indent="-361950" algn="just" rtl="0">
              <a:spcBef>
                <a:spcPts val="1000"/>
              </a:spcBef>
              <a:spcAft>
                <a:spcPts val="1000"/>
              </a:spcAft>
              <a:buSzPts val="2100"/>
              <a:buFont typeface="Times New Roman"/>
              <a:buChar char="◆"/>
            </a:pPr>
            <a:r>
              <a:rPr lang="en-US" sz="1900" b="1" dirty="0">
                <a:latin typeface="Times New Roman"/>
                <a:ea typeface="Times New Roman"/>
                <a:cs typeface="Times New Roman"/>
                <a:sym typeface="Times New Roman"/>
              </a:rPr>
              <a:t>The password is stored using different hashing algorithm by default to secure the user passwords.</a:t>
            </a:r>
            <a:endParaRPr sz="19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1FCD4E8A-37AF-4DBD-A915-28160BE652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7" name="Date Placeholder 3">
            <a:extLst>
              <a:ext uri="{FF2B5EF4-FFF2-40B4-BE49-F238E27FC236}">
                <a16:creationId xmlns:a16="http://schemas.microsoft.com/office/drawing/2014/main" id="{DE51257F-324A-41AB-82D8-E2092B68C3C4}"/>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E58CDFE2-4F7E-4DD4-A449-A38F0955F8F8}"/>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27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84f6104c9f_0_137"/>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a:latin typeface="Times New Roman"/>
                <a:ea typeface="Times New Roman"/>
                <a:cs typeface="Times New Roman"/>
                <a:sym typeface="Times New Roman"/>
              </a:rPr>
              <a:t>Cont..</a:t>
            </a:r>
            <a:endParaRPr sz="3400">
              <a:latin typeface="Times New Roman"/>
              <a:ea typeface="Times New Roman"/>
              <a:cs typeface="Times New Roman"/>
              <a:sym typeface="Times New Roman"/>
            </a:endParaRPr>
          </a:p>
        </p:txBody>
      </p:sp>
      <p:sp>
        <p:nvSpPr>
          <p:cNvPr id="361" name="Google Shape;361;g84f6104c9f_0_137"/>
          <p:cNvSpPr txBox="1">
            <a:spLocks noGrp="1"/>
          </p:cNvSpPr>
          <p:nvPr>
            <p:ph type="body" idx="1"/>
          </p:nvPr>
        </p:nvSpPr>
        <p:spPr>
          <a:xfrm>
            <a:off x="2589200" y="1362125"/>
            <a:ext cx="8915400" cy="4549200"/>
          </a:xfrm>
          <a:prstGeom prst="rect">
            <a:avLst/>
          </a:prstGeom>
        </p:spPr>
        <p:txBody>
          <a:bodyPr spcFirstLastPara="1" wrap="square" lIns="91425" tIns="45700" rIns="91425" bIns="45700" anchor="t" anchorCtr="0">
            <a:noAutofit/>
          </a:bodyPr>
          <a:lstStyle/>
          <a:p>
            <a:pPr marL="457200" lvl="0" indent="-355600" algn="just" rtl="0">
              <a:spcBef>
                <a:spcPts val="1000"/>
              </a:spcBef>
              <a:spcAft>
                <a:spcPts val="0"/>
              </a:spcAft>
              <a:buClr>
                <a:srgbClr val="980000"/>
              </a:buClr>
              <a:buSzPts val="2000"/>
              <a:buFont typeface="Times New Roman"/>
              <a:buChar char="➔"/>
            </a:pPr>
            <a:r>
              <a:rPr lang="en-US" sz="2000" b="1">
                <a:solidFill>
                  <a:srgbClr val="262626"/>
                </a:solidFill>
                <a:latin typeface="Times New Roman"/>
                <a:ea typeface="Times New Roman"/>
                <a:cs typeface="Times New Roman"/>
                <a:sym typeface="Times New Roman"/>
              </a:rPr>
              <a:t>FeedBack Module</a:t>
            </a:r>
            <a:endParaRPr sz="2000" b="1">
              <a:solidFill>
                <a:srgbClr val="262626"/>
              </a:solidFill>
              <a:latin typeface="Times New Roman"/>
              <a:ea typeface="Times New Roman"/>
              <a:cs typeface="Times New Roman"/>
              <a:sym typeface="Times New Roman"/>
            </a:endParaRPr>
          </a:p>
          <a:p>
            <a:pPr marL="914400" lvl="1" indent="-355600" algn="just" rtl="0">
              <a:spcBef>
                <a:spcPts val="1000"/>
              </a:spcBef>
              <a:spcAft>
                <a:spcPts val="0"/>
              </a:spcAft>
              <a:buSzPts val="2000"/>
              <a:buFont typeface="Times New Roman"/>
              <a:buChar char="◆"/>
            </a:pPr>
            <a:r>
              <a:rPr lang="en-US" sz="2000" b="1">
                <a:solidFill>
                  <a:srgbClr val="262626"/>
                </a:solidFill>
                <a:latin typeface="Times New Roman"/>
                <a:ea typeface="Times New Roman"/>
                <a:cs typeface="Times New Roman"/>
                <a:sym typeface="Times New Roman"/>
              </a:rPr>
              <a:t>The registered users can post feedback about curriculum, infrastructure, or general feedback. Posting General feedback is by default option.</a:t>
            </a:r>
            <a:endParaRPr sz="2000" b="1">
              <a:solidFill>
                <a:srgbClr val="262626"/>
              </a:solidFill>
              <a:latin typeface="Times New Roman"/>
              <a:ea typeface="Times New Roman"/>
              <a:cs typeface="Times New Roman"/>
              <a:sym typeface="Times New Roman"/>
            </a:endParaRPr>
          </a:p>
          <a:p>
            <a:pPr marL="914400" lvl="1" indent="-355600" algn="just" rtl="0">
              <a:spcBef>
                <a:spcPts val="1000"/>
              </a:spcBef>
              <a:spcAft>
                <a:spcPts val="0"/>
              </a:spcAft>
              <a:buSzPts val="2000"/>
              <a:buFont typeface="Times New Roman"/>
              <a:buChar char="◆"/>
            </a:pPr>
            <a:r>
              <a:rPr lang="en-US" sz="2000" b="1">
                <a:solidFill>
                  <a:srgbClr val="262626"/>
                </a:solidFill>
                <a:latin typeface="Times New Roman"/>
                <a:ea typeface="Times New Roman"/>
                <a:cs typeface="Times New Roman"/>
                <a:sym typeface="Times New Roman"/>
              </a:rPr>
              <a:t>The feedback received by all users can only be viewed by the admin of the website, he can clear either entire feedback or can choose a particular date, the feedback posted till that date would be completely cleared.</a:t>
            </a:r>
            <a:endParaRPr sz="2000" b="1">
              <a:solidFill>
                <a:srgbClr val="262626"/>
              </a:solidFill>
              <a:latin typeface="Times New Roman"/>
              <a:ea typeface="Times New Roman"/>
              <a:cs typeface="Times New Roman"/>
              <a:sym typeface="Times New Roman"/>
            </a:endParaRPr>
          </a:p>
          <a:p>
            <a:pPr marL="914400" lvl="1" indent="-355600" algn="just" rtl="0">
              <a:spcBef>
                <a:spcPts val="1000"/>
              </a:spcBef>
              <a:spcAft>
                <a:spcPts val="1000"/>
              </a:spcAft>
              <a:buSzPts val="2000"/>
              <a:buFont typeface="Times New Roman"/>
              <a:buChar char="◆"/>
            </a:pPr>
            <a:r>
              <a:rPr lang="en-US" sz="2000" b="1">
                <a:solidFill>
                  <a:srgbClr val="262626"/>
                </a:solidFill>
                <a:latin typeface="Times New Roman"/>
                <a:ea typeface="Times New Roman"/>
                <a:cs typeface="Times New Roman"/>
                <a:sym typeface="Times New Roman"/>
              </a:rPr>
              <a:t>The admin can filter feedback search by criteria such as Infrastructure,General or Curriculum.</a:t>
            </a:r>
            <a:endParaRPr sz="2000" b="1">
              <a:solidFill>
                <a:srgbClr val="262626"/>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EFCC6F78-EF3A-4EDD-862A-CFDEEE78C8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7" name="Date Placeholder 3">
            <a:extLst>
              <a:ext uri="{FF2B5EF4-FFF2-40B4-BE49-F238E27FC236}">
                <a16:creationId xmlns:a16="http://schemas.microsoft.com/office/drawing/2014/main" id="{6B7BAFAE-E3A6-4A0A-828B-618AEF693093}"/>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4B7C1406-6D56-411E-B452-A9850DB94A6F}"/>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28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84f6104c9f_0_152"/>
          <p:cNvSpPr txBox="1">
            <a:spLocks noGrp="1"/>
          </p:cNvSpPr>
          <p:nvPr>
            <p:ph type="title"/>
          </p:nvPr>
        </p:nvSpPr>
        <p:spPr>
          <a:xfrm>
            <a:off x="2478237" y="329832"/>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b="1" dirty="0">
                <a:latin typeface="Times New Roman"/>
                <a:ea typeface="Times New Roman"/>
                <a:cs typeface="Times New Roman"/>
                <a:sym typeface="Times New Roman"/>
              </a:rPr>
              <a:t>Result and Discussion</a:t>
            </a:r>
            <a:endParaRPr sz="3400" b="1" dirty="0">
              <a:latin typeface="Times New Roman"/>
              <a:ea typeface="Times New Roman"/>
              <a:cs typeface="Times New Roman"/>
              <a:sym typeface="Times New Roman"/>
            </a:endParaRPr>
          </a:p>
        </p:txBody>
      </p:sp>
      <p:sp>
        <p:nvSpPr>
          <p:cNvPr id="367" name="Google Shape;367;g84f6104c9f_0_152"/>
          <p:cNvSpPr txBox="1">
            <a:spLocks noGrp="1"/>
          </p:cNvSpPr>
          <p:nvPr>
            <p:ph type="body" idx="1"/>
          </p:nvPr>
        </p:nvSpPr>
        <p:spPr>
          <a:xfrm>
            <a:off x="2478237" y="1152882"/>
            <a:ext cx="8915400" cy="4098900"/>
          </a:xfrm>
          <a:prstGeom prst="rect">
            <a:avLst/>
          </a:prstGeom>
        </p:spPr>
        <p:txBody>
          <a:bodyPr spcFirstLastPara="1" wrap="square" lIns="91425" tIns="45700" rIns="91425" bIns="45700" anchor="t" anchorCtr="0">
            <a:noAutofit/>
          </a:bodyPr>
          <a:lstStyle/>
          <a:p>
            <a:pPr marL="457200" lvl="0" indent="-330200" algn="just" rtl="0">
              <a:lnSpc>
                <a:spcPct val="107916"/>
              </a:lnSpc>
              <a:spcBef>
                <a:spcPts val="150"/>
              </a:spcBef>
              <a:spcAft>
                <a:spcPts val="0"/>
              </a:spcAft>
              <a:buClr>
                <a:srgbClr val="980000"/>
              </a:buClr>
              <a:buSzPts val="1600"/>
              <a:buFont typeface="Times New Roman"/>
              <a:buChar char="●"/>
            </a:pPr>
            <a:r>
              <a:rPr lang="en-US" sz="1600" dirty="0">
                <a:solidFill>
                  <a:schemeClr val="dk1"/>
                </a:solidFill>
                <a:latin typeface="Times New Roman"/>
                <a:ea typeface="Times New Roman"/>
                <a:cs typeface="Times New Roman"/>
                <a:sym typeface="Times New Roman"/>
              </a:rPr>
              <a:t>On hitting the website the login page is shown where the users can either login if they are already registered or create an account. </a:t>
            </a:r>
            <a:endParaRPr sz="1600" dirty="0">
              <a:solidFill>
                <a:schemeClr val="dk1"/>
              </a:solidFill>
              <a:latin typeface="Times New Roman"/>
              <a:ea typeface="Times New Roman"/>
              <a:cs typeface="Times New Roman"/>
              <a:sym typeface="Times New Roman"/>
            </a:endParaRPr>
          </a:p>
          <a:p>
            <a:pPr marL="457200" lvl="0" indent="-330200" algn="just" rtl="0">
              <a:lnSpc>
                <a:spcPct val="107916"/>
              </a:lnSpc>
              <a:spcBef>
                <a:spcPts val="1000"/>
              </a:spcBef>
              <a:spcAft>
                <a:spcPts val="0"/>
              </a:spcAft>
              <a:buClr>
                <a:srgbClr val="980000"/>
              </a:buClr>
              <a:buSzPts val="1600"/>
              <a:buFont typeface="Times New Roman"/>
              <a:buChar char="●"/>
            </a:pPr>
            <a:r>
              <a:rPr lang="en-US" sz="1600" dirty="0">
                <a:solidFill>
                  <a:schemeClr val="dk1"/>
                </a:solidFill>
                <a:latin typeface="Times New Roman"/>
                <a:ea typeface="Times New Roman"/>
                <a:cs typeface="Times New Roman"/>
                <a:sym typeface="Times New Roman"/>
              </a:rPr>
              <a:t>If registered users login into the system, they are initially redirected to the dashboard. The dashboard has options to choose to create blog, create event. Search other users, update their profile, insert feedback. </a:t>
            </a:r>
            <a:endParaRPr sz="1600" dirty="0">
              <a:solidFill>
                <a:schemeClr val="dk1"/>
              </a:solidFill>
              <a:latin typeface="Times New Roman"/>
              <a:ea typeface="Times New Roman"/>
              <a:cs typeface="Times New Roman"/>
              <a:sym typeface="Times New Roman"/>
            </a:endParaRPr>
          </a:p>
          <a:p>
            <a:pPr marL="457200" lvl="0" indent="-330200" algn="just" rtl="0">
              <a:lnSpc>
                <a:spcPct val="107916"/>
              </a:lnSpc>
              <a:spcBef>
                <a:spcPts val="1000"/>
              </a:spcBef>
              <a:spcAft>
                <a:spcPts val="0"/>
              </a:spcAft>
              <a:buClr>
                <a:srgbClr val="980000"/>
              </a:buClr>
              <a:buSzPts val="1600"/>
              <a:buFont typeface="Times New Roman"/>
              <a:buChar char="●"/>
            </a:pPr>
            <a:r>
              <a:rPr lang="en-US" sz="1600" dirty="0">
                <a:solidFill>
                  <a:schemeClr val="dk1"/>
                </a:solidFill>
                <a:latin typeface="Times New Roman"/>
                <a:ea typeface="Times New Roman"/>
                <a:cs typeface="Times New Roman"/>
                <a:sym typeface="Times New Roman"/>
              </a:rPr>
              <a:t>The blog posted by users is visible on the feed of every other registered user on the system.</a:t>
            </a:r>
            <a:endParaRPr sz="1600" dirty="0">
              <a:solidFill>
                <a:schemeClr val="dk1"/>
              </a:solidFill>
              <a:latin typeface="Times New Roman"/>
              <a:ea typeface="Times New Roman"/>
              <a:cs typeface="Times New Roman"/>
              <a:sym typeface="Times New Roman"/>
            </a:endParaRPr>
          </a:p>
          <a:p>
            <a:pPr marL="457200" lvl="0" indent="-330200" algn="just" rtl="0">
              <a:lnSpc>
                <a:spcPct val="107916"/>
              </a:lnSpc>
              <a:spcBef>
                <a:spcPts val="1000"/>
              </a:spcBef>
              <a:spcAft>
                <a:spcPts val="0"/>
              </a:spcAft>
              <a:buClr>
                <a:srgbClr val="980000"/>
              </a:buClr>
              <a:buSzPts val="1600"/>
              <a:buFont typeface="Times New Roman"/>
              <a:buChar char="●"/>
            </a:pPr>
            <a:r>
              <a:rPr lang="en-US" sz="1600" dirty="0">
                <a:solidFill>
                  <a:schemeClr val="dk1"/>
                </a:solidFill>
                <a:latin typeface="Times New Roman"/>
                <a:ea typeface="Times New Roman"/>
                <a:cs typeface="Times New Roman"/>
                <a:sym typeface="Times New Roman"/>
              </a:rPr>
              <a:t>The events posted by users is also visible on the feed of every registered user. The users can choose to attend the event by clicking on the poll, if he hasn’t already voted in the poll.</a:t>
            </a:r>
            <a:endParaRPr sz="1600" dirty="0">
              <a:solidFill>
                <a:schemeClr val="dk1"/>
              </a:solidFill>
              <a:latin typeface="Times New Roman"/>
              <a:ea typeface="Times New Roman"/>
              <a:cs typeface="Times New Roman"/>
              <a:sym typeface="Times New Roman"/>
            </a:endParaRPr>
          </a:p>
          <a:p>
            <a:pPr marL="457200" lvl="0" indent="-330200" algn="just" rtl="0">
              <a:lnSpc>
                <a:spcPct val="107916"/>
              </a:lnSpc>
              <a:spcBef>
                <a:spcPts val="1000"/>
              </a:spcBef>
              <a:spcAft>
                <a:spcPts val="0"/>
              </a:spcAft>
              <a:buClr>
                <a:srgbClr val="980000"/>
              </a:buClr>
              <a:buSzPts val="1600"/>
              <a:buFont typeface="Times New Roman"/>
              <a:buChar char="●"/>
            </a:pPr>
            <a:r>
              <a:rPr lang="en-US" sz="1600" dirty="0">
                <a:solidFill>
                  <a:schemeClr val="dk1"/>
                </a:solidFill>
                <a:latin typeface="Times New Roman"/>
                <a:ea typeface="Times New Roman"/>
                <a:cs typeface="Times New Roman"/>
                <a:sym typeface="Times New Roman"/>
              </a:rPr>
              <a:t>The Feedback option is visible only to the admin of the system. The admin can view all feedback given by various users. The data about the user posting feedback is not stored hence remains anonymous for the admin. The admin can further check feedback based on filters such as Infrastructure, Curriculum and General(which is by default taken for all feedbacks).</a:t>
            </a:r>
            <a:r>
              <a:rPr lang="en-US" sz="1600" baseline="30000" dirty="0">
                <a:solidFill>
                  <a:schemeClr val="dk1"/>
                </a:solidFill>
                <a:latin typeface="Times New Roman"/>
                <a:ea typeface="Times New Roman"/>
                <a:cs typeface="Times New Roman"/>
                <a:sym typeface="Times New Roman"/>
              </a:rPr>
              <a:t>[8]</a:t>
            </a:r>
            <a:endParaRPr sz="1600" dirty="0">
              <a:solidFill>
                <a:schemeClr val="dk1"/>
              </a:solidFill>
              <a:latin typeface="Times New Roman"/>
              <a:ea typeface="Times New Roman"/>
              <a:cs typeface="Times New Roman"/>
              <a:sym typeface="Times New Roman"/>
            </a:endParaRPr>
          </a:p>
          <a:p>
            <a:pPr marL="457200" lvl="0" indent="-330200" algn="just" rtl="0">
              <a:lnSpc>
                <a:spcPct val="107916"/>
              </a:lnSpc>
              <a:spcBef>
                <a:spcPts val="1000"/>
              </a:spcBef>
              <a:spcAft>
                <a:spcPts val="0"/>
              </a:spcAft>
              <a:buClr>
                <a:srgbClr val="980000"/>
              </a:buClr>
              <a:buSzPts val="1600"/>
              <a:buFont typeface="Times New Roman"/>
              <a:buChar char="●"/>
            </a:pPr>
            <a:r>
              <a:rPr lang="en-US" sz="1600" dirty="0">
                <a:solidFill>
                  <a:schemeClr val="dk1"/>
                </a:solidFill>
                <a:latin typeface="Times New Roman"/>
                <a:ea typeface="Times New Roman"/>
                <a:cs typeface="Times New Roman"/>
                <a:sym typeface="Times New Roman"/>
              </a:rPr>
              <a:t>If any user apart from admin tries to view the feedback the stalker alert page would be shown.</a:t>
            </a:r>
            <a:endParaRPr sz="1600" dirty="0">
              <a:solidFill>
                <a:schemeClr val="dk1"/>
              </a:solidFill>
              <a:latin typeface="Times New Roman"/>
              <a:ea typeface="Times New Roman"/>
              <a:cs typeface="Times New Roman"/>
              <a:sym typeface="Times New Roman"/>
            </a:endParaRPr>
          </a:p>
          <a:p>
            <a:pPr marL="457200" lvl="0" indent="-330200" algn="just" rtl="0">
              <a:lnSpc>
                <a:spcPct val="107916"/>
              </a:lnSpc>
              <a:spcBef>
                <a:spcPts val="1000"/>
              </a:spcBef>
              <a:spcAft>
                <a:spcPts val="1000"/>
              </a:spcAft>
              <a:buClr>
                <a:srgbClr val="980000"/>
              </a:buClr>
              <a:buSzPts val="1600"/>
              <a:buFont typeface="Times New Roman"/>
              <a:buChar char="●"/>
            </a:pPr>
            <a:r>
              <a:rPr lang="en-US" sz="1600" dirty="0">
                <a:solidFill>
                  <a:schemeClr val="dk1"/>
                </a:solidFill>
                <a:latin typeface="Times New Roman"/>
                <a:ea typeface="Times New Roman"/>
                <a:cs typeface="Times New Roman"/>
                <a:sym typeface="Times New Roman"/>
              </a:rPr>
              <a:t>When a user searches for another user, he gets search results displayed. The searched user’s profile can be checked by others. In order have the details hidden , users can choose to keep their data private by setting their preferences.</a:t>
            </a:r>
            <a:endParaRPr sz="2200"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4D08E120-95D7-4495-8147-859B84E782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7" name="Date Placeholder 3">
            <a:extLst>
              <a:ext uri="{FF2B5EF4-FFF2-40B4-BE49-F238E27FC236}">
                <a16:creationId xmlns:a16="http://schemas.microsoft.com/office/drawing/2014/main" id="{AA475331-4D85-4114-9D89-C72C0589CEF8}"/>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C30BF636-7A30-4BE1-9D34-943E71B90E95}"/>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29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262626"/>
              </a:buClr>
              <a:buSzPts val="3600"/>
              <a:buFont typeface="Century Gothic"/>
              <a:buNone/>
            </a:pPr>
            <a:r>
              <a:rPr lang="en-US">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p:txBody>
      </p:sp>
      <p:sp>
        <p:nvSpPr>
          <p:cNvPr id="180" name="Google Shape;180;p4"/>
          <p:cNvSpPr txBox="1">
            <a:spLocks noGrp="1"/>
          </p:cNvSpPr>
          <p:nvPr>
            <p:ph type="body" idx="1"/>
          </p:nvPr>
        </p:nvSpPr>
        <p:spPr>
          <a:xfrm>
            <a:off x="2114400" y="1665075"/>
            <a:ext cx="9615600" cy="4541100"/>
          </a:xfrm>
          <a:prstGeom prst="rect">
            <a:avLst/>
          </a:prstGeom>
          <a:noFill/>
          <a:ln>
            <a:noFill/>
          </a:ln>
        </p:spPr>
        <p:txBody>
          <a:bodyPr spcFirstLastPara="1" wrap="square" lIns="91425" tIns="45700" rIns="91425" bIns="45700" anchor="t" anchorCtr="0">
            <a:normAutofit lnSpcReduction="10000"/>
          </a:bodyPr>
          <a:lstStyle/>
          <a:p>
            <a:pPr marL="457200" lvl="0" indent="-355600" algn="just" rtl="0">
              <a:lnSpc>
                <a:spcPct val="120000"/>
              </a:lnSpc>
              <a:spcBef>
                <a:spcPts val="600"/>
              </a:spcBef>
              <a:spcAft>
                <a:spcPts val="0"/>
              </a:spcAft>
              <a:buClr>
                <a:srgbClr val="980000"/>
              </a:buClr>
              <a:buSzPts val="2000"/>
              <a:buFont typeface="Times New Roman"/>
              <a:buChar char="●"/>
            </a:pPr>
            <a:r>
              <a:rPr lang="en-US" sz="2000">
                <a:solidFill>
                  <a:srgbClr val="000000"/>
                </a:solidFill>
                <a:latin typeface="Times New Roman"/>
                <a:ea typeface="Times New Roman"/>
                <a:cs typeface="Times New Roman"/>
                <a:sym typeface="Times New Roman"/>
              </a:rPr>
              <a:t>Alumni management is one of the thrust areas considered focal to institutional development mostly in developing countries.</a:t>
            </a:r>
            <a:endParaRPr sz="2000">
              <a:solidFill>
                <a:srgbClr val="000000"/>
              </a:solidFill>
              <a:latin typeface="Times New Roman"/>
              <a:ea typeface="Times New Roman"/>
              <a:cs typeface="Times New Roman"/>
              <a:sym typeface="Times New Roman"/>
            </a:endParaRPr>
          </a:p>
          <a:p>
            <a:pPr marL="457200" lvl="0" indent="-355600" algn="just" rtl="0">
              <a:lnSpc>
                <a:spcPct val="120000"/>
              </a:lnSpc>
              <a:spcBef>
                <a:spcPts val="0"/>
              </a:spcBef>
              <a:spcAft>
                <a:spcPts val="0"/>
              </a:spcAft>
              <a:buClr>
                <a:srgbClr val="980000"/>
              </a:buClr>
              <a:buSzPts val="2000"/>
              <a:buFont typeface="Times New Roman"/>
              <a:buChar char="●"/>
            </a:pPr>
            <a:r>
              <a:rPr lang="en-US" sz="2000">
                <a:solidFill>
                  <a:srgbClr val="000000"/>
                </a:solidFill>
                <a:latin typeface="Times New Roman"/>
                <a:ea typeface="Times New Roman"/>
                <a:cs typeface="Times New Roman"/>
                <a:sym typeface="Times New Roman"/>
              </a:rPr>
              <a:t>A strong alumni system plays an important role in reaping enormous benefits for student-student networks as well as institution-student networks.</a:t>
            </a:r>
            <a:endParaRPr sz="2000">
              <a:solidFill>
                <a:srgbClr val="000000"/>
              </a:solidFill>
              <a:latin typeface="Times New Roman"/>
              <a:ea typeface="Times New Roman"/>
              <a:cs typeface="Times New Roman"/>
              <a:sym typeface="Times New Roman"/>
            </a:endParaRPr>
          </a:p>
          <a:p>
            <a:pPr marL="457200" lvl="0" indent="-355600" algn="just" rtl="0">
              <a:lnSpc>
                <a:spcPct val="120000"/>
              </a:lnSpc>
              <a:spcBef>
                <a:spcPts val="0"/>
              </a:spcBef>
              <a:spcAft>
                <a:spcPts val="0"/>
              </a:spcAft>
              <a:buClr>
                <a:srgbClr val="980000"/>
              </a:buClr>
              <a:buSzPts val="2000"/>
              <a:buFont typeface="Times New Roman"/>
              <a:buChar char="●"/>
            </a:pPr>
            <a:r>
              <a:rPr lang="en-US" sz="2000">
                <a:solidFill>
                  <a:srgbClr val="000000"/>
                </a:solidFill>
                <a:latin typeface="Times New Roman"/>
                <a:ea typeface="Times New Roman"/>
                <a:cs typeface="Times New Roman"/>
                <a:sym typeface="Times New Roman"/>
              </a:rPr>
              <a:t>A major problem with some of the existing systems is the details of any student is exposed to anyone on the web. </a:t>
            </a:r>
            <a:endParaRPr sz="2000">
              <a:solidFill>
                <a:srgbClr val="000000"/>
              </a:solidFill>
              <a:latin typeface="Times New Roman"/>
              <a:ea typeface="Times New Roman"/>
              <a:cs typeface="Times New Roman"/>
              <a:sym typeface="Times New Roman"/>
            </a:endParaRPr>
          </a:p>
          <a:p>
            <a:pPr marL="457200" lvl="0" indent="-355600" algn="just" rtl="0">
              <a:lnSpc>
                <a:spcPct val="120000"/>
              </a:lnSpc>
              <a:spcBef>
                <a:spcPts val="0"/>
              </a:spcBef>
              <a:spcAft>
                <a:spcPts val="0"/>
              </a:spcAft>
              <a:buClr>
                <a:srgbClr val="980000"/>
              </a:buClr>
              <a:buSzPts val="2000"/>
              <a:buFont typeface="Times New Roman"/>
              <a:buChar char="●"/>
            </a:pPr>
            <a:r>
              <a:rPr lang="en-US" sz="2000">
                <a:solidFill>
                  <a:srgbClr val="000000"/>
                </a:solidFill>
                <a:latin typeface="Times New Roman"/>
                <a:ea typeface="Times New Roman"/>
                <a:cs typeface="Times New Roman"/>
                <a:sym typeface="Times New Roman"/>
              </a:rPr>
              <a:t>Our system proposes an easy and interactive management portal for creating networks among students as well as institutes.The portal allows currently enrolled students as well to create network with graduates of the organization, helping them for their careers through job referrals or for future advice. The system validates the students enrolled to the organization based on their Registration Number collected from the Institute/Organization. </a:t>
            </a:r>
            <a:endParaRPr sz="2000">
              <a:solidFill>
                <a:srgbClr val="000000"/>
              </a:solidFill>
              <a:latin typeface="Times New Roman"/>
              <a:ea typeface="Times New Roman"/>
              <a:cs typeface="Times New Roman"/>
              <a:sym typeface="Times New Roman"/>
            </a:endParaRPr>
          </a:p>
          <a:p>
            <a:pPr marL="342900" lvl="0" indent="-228600" algn="l" rtl="0">
              <a:lnSpc>
                <a:spcPct val="100000"/>
              </a:lnSpc>
              <a:spcBef>
                <a:spcPts val="0"/>
              </a:spcBef>
              <a:spcAft>
                <a:spcPts val="0"/>
              </a:spcAft>
              <a:buSzPts val="1800"/>
              <a:buNone/>
            </a:pPr>
            <a:endParaRPr sz="200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860094C0-D32F-4B2B-A45F-83FBB1B08D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Footer Placeholder 4">
            <a:extLst>
              <a:ext uri="{FF2B5EF4-FFF2-40B4-BE49-F238E27FC236}">
                <a16:creationId xmlns:a16="http://schemas.microsoft.com/office/drawing/2014/main" id="{FAC441BE-E808-4331-ADF9-9AE2FDEDFB54}"/>
              </a:ext>
            </a:extLst>
          </p:cNvPr>
          <p:cNvSpPr>
            <a:spLocks noGrp="1"/>
          </p:cNvSpPr>
          <p:nvPr>
            <p:ph type="ftr" idx="11"/>
          </p:nvPr>
        </p:nvSpPr>
        <p:spPr>
          <a:xfrm>
            <a:off x="4478170" y="6487500"/>
            <a:ext cx="7620000" cy="3651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3   </a:t>
            </a:r>
          </a:p>
        </p:txBody>
      </p:sp>
      <p:sp>
        <p:nvSpPr>
          <p:cNvPr id="6" name="Date Placeholder 5">
            <a:extLst>
              <a:ext uri="{FF2B5EF4-FFF2-40B4-BE49-F238E27FC236}">
                <a16:creationId xmlns:a16="http://schemas.microsoft.com/office/drawing/2014/main" id="{60D9D588-D53C-4064-A757-366AED0D4284}"/>
              </a:ext>
            </a:extLst>
          </p:cNvPr>
          <p:cNvSpPr>
            <a:spLocks noGrp="1"/>
          </p:cNvSpPr>
          <p:nvPr>
            <p:ph type="dt" idx="10"/>
          </p:nvPr>
        </p:nvSpPr>
        <p:spPr>
          <a:xfrm>
            <a:off x="1446625" y="6487500"/>
            <a:ext cx="1146300" cy="3705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23.05.2020</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84f6104c9f_0_172"/>
          <p:cNvSpPr txBox="1">
            <a:spLocks noGrp="1"/>
          </p:cNvSpPr>
          <p:nvPr>
            <p:ph type="title"/>
          </p:nvPr>
        </p:nvSpPr>
        <p:spPr>
          <a:xfrm>
            <a:off x="1882225" y="10"/>
            <a:ext cx="8911800" cy="1281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3400">
                <a:latin typeface="Times New Roman"/>
                <a:ea typeface="Times New Roman"/>
                <a:cs typeface="Times New Roman"/>
                <a:sym typeface="Times New Roman"/>
              </a:rPr>
              <a:t>Output Screenshots</a:t>
            </a:r>
            <a:endParaRPr sz="3400">
              <a:latin typeface="Times New Roman"/>
              <a:ea typeface="Times New Roman"/>
              <a:cs typeface="Times New Roman"/>
              <a:sym typeface="Times New Roman"/>
            </a:endParaRPr>
          </a:p>
        </p:txBody>
      </p:sp>
      <p:pic>
        <p:nvPicPr>
          <p:cNvPr id="373" name="Google Shape;373;g84f6104c9f_0_172"/>
          <p:cNvPicPr preferRelativeResize="0"/>
          <p:nvPr/>
        </p:nvPicPr>
        <p:blipFill>
          <a:blip r:embed="rId3">
            <a:alphaModFix/>
          </a:blip>
          <a:stretch>
            <a:fillRect/>
          </a:stretch>
        </p:blipFill>
        <p:spPr>
          <a:xfrm>
            <a:off x="1786412" y="728515"/>
            <a:ext cx="9721500" cy="5296574"/>
          </a:xfrm>
          <a:prstGeom prst="rect">
            <a:avLst/>
          </a:prstGeom>
          <a:noFill/>
          <a:ln>
            <a:noFill/>
          </a:ln>
        </p:spPr>
      </p:pic>
      <p:sp>
        <p:nvSpPr>
          <p:cNvPr id="374" name="Google Shape;374;g84f6104c9f_0_172"/>
          <p:cNvSpPr txBox="1"/>
          <p:nvPr/>
        </p:nvSpPr>
        <p:spPr>
          <a:xfrm>
            <a:off x="4970992" y="6015039"/>
            <a:ext cx="3000000" cy="58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dk1"/>
                </a:solidFill>
                <a:latin typeface="Times New Roman"/>
                <a:ea typeface="Times New Roman"/>
                <a:cs typeface="Times New Roman"/>
                <a:sym typeface="Times New Roman"/>
              </a:rPr>
              <a:t>Fig 1 Register Page</a:t>
            </a:r>
            <a:endParaRPr sz="2000" b="1" dirty="0">
              <a:solidFill>
                <a:schemeClr val="dk1"/>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5638640E-52A8-48CC-B386-8C7E6D600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8" name="Date Placeholder 3">
            <a:extLst>
              <a:ext uri="{FF2B5EF4-FFF2-40B4-BE49-F238E27FC236}">
                <a16:creationId xmlns:a16="http://schemas.microsoft.com/office/drawing/2014/main" id="{457C5319-D10C-4CE9-8B7C-E2A97D567671}"/>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9" name="Footer Placeholder 1">
            <a:extLst>
              <a:ext uri="{FF2B5EF4-FFF2-40B4-BE49-F238E27FC236}">
                <a16:creationId xmlns:a16="http://schemas.microsoft.com/office/drawing/2014/main" id="{A54DAD74-C7E8-4140-9F4A-1736FACF9239}"/>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30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g84f6104c9f_0_442"/>
          <p:cNvPicPr preferRelativeResize="0"/>
          <p:nvPr/>
        </p:nvPicPr>
        <p:blipFill>
          <a:blip r:embed="rId3">
            <a:alphaModFix/>
          </a:blip>
          <a:stretch>
            <a:fillRect/>
          </a:stretch>
        </p:blipFill>
        <p:spPr>
          <a:xfrm>
            <a:off x="1840088" y="787782"/>
            <a:ext cx="9674801" cy="5192818"/>
          </a:xfrm>
          <a:prstGeom prst="rect">
            <a:avLst/>
          </a:prstGeom>
          <a:noFill/>
          <a:ln>
            <a:noFill/>
          </a:ln>
        </p:spPr>
      </p:pic>
      <p:sp>
        <p:nvSpPr>
          <p:cNvPr id="380" name="Google Shape;380;g84f6104c9f_0_442"/>
          <p:cNvSpPr txBox="1"/>
          <p:nvPr/>
        </p:nvSpPr>
        <p:spPr>
          <a:xfrm>
            <a:off x="2833862" y="5909496"/>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latin typeface="Times New Roman"/>
                <a:ea typeface="Times New Roman"/>
                <a:cs typeface="Times New Roman"/>
                <a:sym typeface="Times New Roman"/>
              </a:rPr>
              <a:t>Fig 2 Login Page</a:t>
            </a:r>
            <a:endParaRPr sz="2000" b="1">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EFF27902-D75C-4DC9-9828-3613D56DD3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7" name="Date Placeholder 3">
            <a:extLst>
              <a:ext uri="{FF2B5EF4-FFF2-40B4-BE49-F238E27FC236}">
                <a16:creationId xmlns:a16="http://schemas.microsoft.com/office/drawing/2014/main" id="{3B75DB2B-EB4C-45ED-BF74-71A1BEE1589E}"/>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5C6F553E-15AA-44A6-867F-00C0B6E1E12A}"/>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31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6" name="Google Shape;386;g78171aa1bb_1_108"/>
          <p:cNvSpPr txBox="1">
            <a:spLocks noGrp="1"/>
          </p:cNvSpPr>
          <p:nvPr>
            <p:ph type="body" idx="1"/>
          </p:nvPr>
        </p:nvSpPr>
        <p:spPr>
          <a:xfrm>
            <a:off x="2589212" y="2133600"/>
            <a:ext cx="8915400" cy="3777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87" name="Google Shape;387;g78171aa1bb_1_108"/>
          <p:cNvPicPr preferRelativeResize="0"/>
          <p:nvPr/>
        </p:nvPicPr>
        <p:blipFill>
          <a:blip r:embed="rId3">
            <a:alphaModFix/>
          </a:blip>
          <a:stretch>
            <a:fillRect/>
          </a:stretch>
        </p:blipFill>
        <p:spPr>
          <a:xfrm>
            <a:off x="1862667" y="787781"/>
            <a:ext cx="9642060" cy="5252943"/>
          </a:xfrm>
          <a:prstGeom prst="rect">
            <a:avLst/>
          </a:prstGeom>
          <a:noFill/>
          <a:ln>
            <a:noFill/>
          </a:ln>
        </p:spPr>
      </p:pic>
      <p:sp>
        <p:nvSpPr>
          <p:cNvPr id="388" name="Google Shape;388;g78171aa1bb_1_108"/>
          <p:cNvSpPr txBox="1"/>
          <p:nvPr/>
        </p:nvSpPr>
        <p:spPr>
          <a:xfrm>
            <a:off x="3137517" y="5977416"/>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latin typeface="Times New Roman"/>
                <a:ea typeface="Times New Roman"/>
                <a:cs typeface="Times New Roman"/>
                <a:sym typeface="Times New Roman"/>
              </a:rPr>
              <a:t>Fig 3 Change password page</a:t>
            </a:r>
            <a:endParaRPr sz="2000" b="1">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587FBA7A-EBBD-42AF-BAC7-E163EE475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9" name="Date Placeholder 3">
            <a:extLst>
              <a:ext uri="{FF2B5EF4-FFF2-40B4-BE49-F238E27FC236}">
                <a16:creationId xmlns:a16="http://schemas.microsoft.com/office/drawing/2014/main" id="{74201698-B784-4C56-B237-BBC1E1947D43}"/>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1">
            <a:extLst>
              <a:ext uri="{FF2B5EF4-FFF2-40B4-BE49-F238E27FC236}">
                <a16:creationId xmlns:a16="http://schemas.microsoft.com/office/drawing/2014/main" id="{5540F076-524B-40FB-9AFD-103A337845BC}"/>
              </a:ext>
            </a:extLst>
          </p:cNvPr>
          <p:cNvSpPr txBox="1">
            <a:spLocks/>
          </p:cNvSpPr>
          <p:nvPr/>
        </p:nvSpPr>
        <p:spPr>
          <a:xfrm>
            <a:off x="4572000" y="6581422"/>
            <a:ext cx="7620000" cy="26921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32</a:t>
            </a:r>
          </a:p>
          <a:p>
            <a:r>
              <a:rPr lang="en-US" sz="1000" dirty="0">
                <a:solidFill>
                  <a:schemeClr val="tx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g84f6104c9f_0_182"/>
          <p:cNvPicPr preferRelativeResize="0"/>
          <p:nvPr/>
        </p:nvPicPr>
        <p:blipFill>
          <a:blip r:embed="rId3">
            <a:alphaModFix/>
          </a:blip>
          <a:stretch>
            <a:fillRect/>
          </a:stretch>
        </p:blipFill>
        <p:spPr>
          <a:xfrm>
            <a:off x="1738488" y="666044"/>
            <a:ext cx="9769423" cy="4820356"/>
          </a:xfrm>
          <a:prstGeom prst="rect">
            <a:avLst/>
          </a:prstGeom>
          <a:noFill/>
          <a:ln>
            <a:noFill/>
          </a:ln>
        </p:spPr>
      </p:pic>
      <p:sp>
        <p:nvSpPr>
          <p:cNvPr id="394" name="Google Shape;394;g84f6104c9f_0_182"/>
          <p:cNvSpPr txBox="1"/>
          <p:nvPr/>
        </p:nvSpPr>
        <p:spPr>
          <a:xfrm>
            <a:off x="3037769" y="5545389"/>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latin typeface="Times New Roman"/>
                <a:ea typeface="Times New Roman"/>
                <a:cs typeface="Times New Roman"/>
                <a:sym typeface="Times New Roman"/>
              </a:rPr>
              <a:t>Fig 4 Profile Page</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1B02A486-E500-4E76-AF0F-367EC211EF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7" name="Date Placeholder 3">
            <a:extLst>
              <a:ext uri="{FF2B5EF4-FFF2-40B4-BE49-F238E27FC236}">
                <a16:creationId xmlns:a16="http://schemas.microsoft.com/office/drawing/2014/main" id="{9CA0C8AA-77D4-4ECC-BA17-9902DDC74F96}"/>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15CC8020-32BF-4949-A2B8-62E9F11E0B24}"/>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33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401" name="Google Shape;401;g78171aa1bb_1_96"/>
          <p:cNvPicPr preferRelativeResize="0"/>
          <p:nvPr/>
        </p:nvPicPr>
        <p:blipFill>
          <a:blip r:embed="rId3">
            <a:alphaModFix/>
          </a:blip>
          <a:stretch>
            <a:fillRect/>
          </a:stretch>
        </p:blipFill>
        <p:spPr>
          <a:xfrm>
            <a:off x="1659467" y="699912"/>
            <a:ext cx="9845145" cy="5043796"/>
          </a:xfrm>
          <a:prstGeom prst="rect">
            <a:avLst/>
          </a:prstGeom>
          <a:noFill/>
          <a:ln>
            <a:noFill/>
          </a:ln>
        </p:spPr>
      </p:pic>
      <p:sp>
        <p:nvSpPr>
          <p:cNvPr id="402" name="Google Shape;402;g78171aa1bb_1_96"/>
          <p:cNvSpPr txBox="1"/>
          <p:nvPr/>
        </p:nvSpPr>
        <p:spPr>
          <a:xfrm>
            <a:off x="2744259" y="5743708"/>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latin typeface="Times New Roman"/>
                <a:ea typeface="Times New Roman"/>
                <a:cs typeface="Times New Roman"/>
                <a:sym typeface="Times New Roman"/>
              </a:rPr>
              <a:t>Fig 5 Blog Posting Page</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E08EEA25-A03E-422A-818D-B18E38B64A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9" name="Date Placeholder 3">
            <a:extLst>
              <a:ext uri="{FF2B5EF4-FFF2-40B4-BE49-F238E27FC236}">
                <a16:creationId xmlns:a16="http://schemas.microsoft.com/office/drawing/2014/main" id="{9677ED99-2CDB-454B-ADA7-4AAB0D8EDE16}"/>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1">
            <a:extLst>
              <a:ext uri="{FF2B5EF4-FFF2-40B4-BE49-F238E27FC236}">
                <a16:creationId xmlns:a16="http://schemas.microsoft.com/office/drawing/2014/main" id="{21D469B2-7AF0-45C8-8044-8C1B597DBD53}"/>
              </a:ext>
            </a:extLst>
          </p:cNvPr>
          <p:cNvSpPr txBox="1">
            <a:spLocks/>
          </p:cNvSpPr>
          <p:nvPr/>
        </p:nvSpPr>
        <p:spPr>
          <a:xfrm>
            <a:off x="4583289"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34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g78171aa1bb_1_62"/>
          <p:cNvSpPr txBox="1">
            <a:spLocks noGrp="1"/>
          </p:cNvSpPr>
          <p:nvPr>
            <p:ph type="body" idx="1"/>
          </p:nvPr>
        </p:nvSpPr>
        <p:spPr>
          <a:xfrm>
            <a:off x="2589212" y="2133600"/>
            <a:ext cx="8915400" cy="3777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409" name="Google Shape;409;g78171aa1bb_1_62"/>
          <p:cNvPicPr preferRelativeResize="0"/>
          <p:nvPr/>
        </p:nvPicPr>
        <p:blipFill>
          <a:blip r:embed="rId3">
            <a:alphaModFix/>
          </a:blip>
          <a:stretch>
            <a:fillRect/>
          </a:stretch>
        </p:blipFill>
        <p:spPr>
          <a:xfrm>
            <a:off x="1840089" y="787781"/>
            <a:ext cx="9826811" cy="5123419"/>
          </a:xfrm>
          <a:prstGeom prst="rect">
            <a:avLst/>
          </a:prstGeom>
          <a:noFill/>
          <a:ln>
            <a:noFill/>
          </a:ln>
        </p:spPr>
      </p:pic>
      <p:sp>
        <p:nvSpPr>
          <p:cNvPr id="410" name="Google Shape;410;g78171aa1bb_1_62"/>
          <p:cNvSpPr txBox="1"/>
          <p:nvPr/>
        </p:nvSpPr>
        <p:spPr>
          <a:xfrm>
            <a:off x="2833862" y="5909497"/>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latin typeface="Times New Roman"/>
                <a:ea typeface="Times New Roman"/>
                <a:cs typeface="Times New Roman"/>
                <a:sym typeface="Times New Roman"/>
              </a:rPr>
              <a:t>Fig 6 Search Results</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52F313D1-7B43-4BD5-B1F2-8DC0E69E30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9" name="Date Placeholder 3">
            <a:extLst>
              <a:ext uri="{FF2B5EF4-FFF2-40B4-BE49-F238E27FC236}">
                <a16:creationId xmlns:a16="http://schemas.microsoft.com/office/drawing/2014/main" id="{3D6CEB61-02C9-4037-BFC2-F85B36CA7B2B}"/>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1">
            <a:extLst>
              <a:ext uri="{FF2B5EF4-FFF2-40B4-BE49-F238E27FC236}">
                <a16:creationId xmlns:a16="http://schemas.microsoft.com/office/drawing/2014/main" id="{C8B82142-D3C0-4D90-9606-27E8749490A5}"/>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35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g78171aa1bb_1_89"/>
          <p:cNvPicPr preferRelativeResize="0"/>
          <p:nvPr/>
        </p:nvPicPr>
        <p:blipFill>
          <a:blip r:embed="rId3">
            <a:alphaModFix/>
          </a:blip>
          <a:stretch>
            <a:fillRect/>
          </a:stretch>
        </p:blipFill>
        <p:spPr>
          <a:xfrm>
            <a:off x="1693334" y="787782"/>
            <a:ext cx="9460088" cy="5116307"/>
          </a:xfrm>
          <a:prstGeom prst="rect">
            <a:avLst/>
          </a:prstGeom>
          <a:noFill/>
          <a:ln>
            <a:noFill/>
          </a:ln>
        </p:spPr>
      </p:pic>
      <p:sp>
        <p:nvSpPr>
          <p:cNvPr id="416" name="Google Shape;416;g78171aa1bb_1_89"/>
          <p:cNvSpPr txBox="1"/>
          <p:nvPr/>
        </p:nvSpPr>
        <p:spPr>
          <a:xfrm>
            <a:off x="2589212" y="5869821"/>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latin typeface="Times New Roman"/>
                <a:ea typeface="Times New Roman"/>
                <a:cs typeface="Times New Roman"/>
                <a:sym typeface="Times New Roman"/>
              </a:rPr>
              <a:t>Fig 7 Home Page</a:t>
            </a:r>
            <a:endParaRPr sz="2000" b="1">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84874DEF-6969-41FB-A4D1-CAD4D97E01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7" name="Date Placeholder 3">
            <a:extLst>
              <a:ext uri="{FF2B5EF4-FFF2-40B4-BE49-F238E27FC236}">
                <a16:creationId xmlns:a16="http://schemas.microsoft.com/office/drawing/2014/main" id="{48FD6767-DCFB-4D5F-BBD1-FC50D0B0FC98}"/>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E17432E8-CCCF-488D-B80C-8757C072B474}"/>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3" name="Google Shape;423;g78171aa1bb_1_69"/>
          <p:cNvPicPr preferRelativeResize="0"/>
          <p:nvPr/>
        </p:nvPicPr>
        <p:blipFill>
          <a:blip r:embed="rId3">
            <a:alphaModFix/>
          </a:blip>
          <a:stretch>
            <a:fillRect/>
          </a:stretch>
        </p:blipFill>
        <p:spPr>
          <a:xfrm>
            <a:off x="1783756" y="711200"/>
            <a:ext cx="9776065" cy="5069505"/>
          </a:xfrm>
          <a:prstGeom prst="rect">
            <a:avLst/>
          </a:prstGeom>
          <a:noFill/>
          <a:ln>
            <a:noFill/>
          </a:ln>
        </p:spPr>
      </p:pic>
      <p:sp>
        <p:nvSpPr>
          <p:cNvPr id="424" name="Google Shape;424;g78171aa1bb_1_69"/>
          <p:cNvSpPr txBox="1"/>
          <p:nvPr/>
        </p:nvSpPr>
        <p:spPr>
          <a:xfrm>
            <a:off x="2998375" y="5780705"/>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latin typeface="Times New Roman"/>
                <a:ea typeface="Times New Roman"/>
                <a:cs typeface="Times New Roman"/>
                <a:sym typeface="Times New Roman"/>
              </a:rPr>
              <a:t>Fig 8 Other User Profile Page</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7605711E-5415-47DB-9D57-059A8E148D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9" name="Date Placeholder 3">
            <a:extLst>
              <a:ext uri="{FF2B5EF4-FFF2-40B4-BE49-F238E27FC236}">
                <a16:creationId xmlns:a16="http://schemas.microsoft.com/office/drawing/2014/main" id="{BAA7BB03-E5C3-424D-B79D-65585325812C}"/>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1">
            <a:extLst>
              <a:ext uri="{FF2B5EF4-FFF2-40B4-BE49-F238E27FC236}">
                <a16:creationId xmlns:a16="http://schemas.microsoft.com/office/drawing/2014/main" id="{ED49B167-A48E-49C0-AED0-8FE4484F4A7C}"/>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37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84f6104c9f_0_162"/>
          <p:cNvPicPr preferRelativeResize="0"/>
          <p:nvPr/>
        </p:nvPicPr>
        <p:blipFill>
          <a:blip r:embed="rId3">
            <a:alphaModFix/>
          </a:blip>
          <a:stretch>
            <a:fillRect/>
          </a:stretch>
        </p:blipFill>
        <p:spPr>
          <a:xfrm>
            <a:off x="1727201" y="787782"/>
            <a:ext cx="9932987" cy="5195330"/>
          </a:xfrm>
          <a:prstGeom prst="rect">
            <a:avLst/>
          </a:prstGeom>
          <a:noFill/>
          <a:ln>
            <a:noFill/>
          </a:ln>
        </p:spPr>
      </p:pic>
      <p:sp>
        <p:nvSpPr>
          <p:cNvPr id="430" name="Google Shape;430;g84f6104c9f_0_162"/>
          <p:cNvSpPr txBox="1"/>
          <p:nvPr/>
        </p:nvSpPr>
        <p:spPr>
          <a:xfrm>
            <a:off x="2643244" y="5959615"/>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latin typeface="Times New Roman"/>
                <a:ea typeface="Times New Roman"/>
                <a:cs typeface="Times New Roman"/>
                <a:sym typeface="Times New Roman"/>
              </a:rPr>
              <a:t>Fig 9 Insert Feedback Page</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2627657B-9B7A-4F56-B16C-27D0484A9B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7" name="Date Placeholder 3">
            <a:extLst>
              <a:ext uri="{FF2B5EF4-FFF2-40B4-BE49-F238E27FC236}">
                <a16:creationId xmlns:a16="http://schemas.microsoft.com/office/drawing/2014/main" id="{946D1B6B-82C1-474F-AF4E-31ED99773D10}"/>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70A9A509-1AE7-47EC-B98C-366C52E39889}"/>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38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84f6104c9f_0_389"/>
          <p:cNvPicPr preferRelativeResize="0"/>
          <p:nvPr/>
        </p:nvPicPr>
        <p:blipFill>
          <a:blip r:embed="rId3">
            <a:alphaModFix/>
          </a:blip>
          <a:stretch>
            <a:fillRect/>
          </a:stretch>
        </p:blipFill>
        <p:spPr>
          <a:xfrm>
            <a:off x="1606485" y="750786"/>
            <a:ext cx="9716271" cy="4969426"/>
          </a:xfrm>
          <a:prstGeom prst="rect">
            <a:avLst/>
          </a:prstGeom>
          <a:noFill/>
          <a:ln>
            <a:noFill/>
          </a:ln>
        </p:spPr>
      </p:pic>
      <p:sp>
        <p:nvSpPr>
          <p:cNvPr id="436" name="Google Shape;436;g84f6104c9f_0_389"/>
          <p:cNvSpPr txBox="1"/>
          <p:nvPr/>
        </p:nvSpPr>
        <p:spPr>
          <a:xfrm>
            <a:off x="2694457" y="5720211"/>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latin typeface="Times New Roman"/>
                <a:ea typeface="Times New Roman"/>
                <a:cs typeface="Times New Roman"/>
                <a:sym typeface="Times New Roman"/>
              </a:rPr>
              <a:t>Fig 10 View Feedback Page</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03EFE697-6FC3-4C49-A246-6F12B59697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7" name="Date Placeholder 3">
            <a:extLst>
              <a:ext uri="{FF2B5EF4-FFF2-40B4-BE49-F238E27FC236}">
                <a16:creationId xmlns:a16="http://schemas.microsoft.com/office/drawing/2014/main" id="{B6624AC0-C76F-4073-897E-838E2CF7ECBA}"/>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6B0C041A-AB0D-4F4B-BF74-F7B0ED0E72AE}"/>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39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262626"/>
              </a:buClr>
              <a:buSzPts val="3600"/>
              <a:buFont typeface="Century Gothic"/>
              <a:buNone/>
            </a:pPr>
            <a:r>
              <a:rPr lang="en-US">
                <a:latin typeface="Times New Roman"/>
                <a:ea typeface="Times New Roman"/>
                <a:cs typeface="Times New Roman"/>
                <a:sym typeface="Times New Roman"/>
              </a:rPr>
              <a:t>Domain Description</a:t>
            </a:r>
            <a:endParaRPr>
              <a:latin typeface="Times New Roman"/>
              <a:ea typeface="Times New Roman"/>
              <a:cs typeface="Times New Roman"/>
              <a:sym typeface="Times New Roman"/>
            </a:endParaRPr>
          </a:p>
        </p:txBody>
      </p:sp>
      <p:sp>
        <p:nvSpPr>
          <p:cNvPr id="186" name="Google Shape;186;p5"/>
          <p:cNvSpPr txBox="1">
            <a:spLocks noGrp="1"/>
          </p:cNvSpPr>
          <p:nvPr>
            <p:ph type="body" idx="1"/>
          </p:nvPr>
        </p:nvSpPr>
        <p:spPr>
          <a:xfrm>
            <a:off x="2113699" y="1502275"/>
            <a:ext cx="9390900" cy="4159500"/>
          </a:xfrm>
          <a:prstGeom prst="rect">
            <a:avLst/>
          </a:prstGeom>
          <a:noFill/>
          <a:ln>
            <a:noFill/>
          </a:ln>
        </p:spPr>
        <p:txBody>
          <a:bodyPr spcFirstLastPara="1" wrap="square" lIns="91425" tIns="45700" rIns="91425" bIns="45700" anchor="t" anchorCtr="0">
            <a:normAutofit lnSpcReduction="10000"/>
          </a:bodyPr>
          <a:lstStyle/>
          <a:p>
            <a:pPr marL="457200" lvl="0" indent="-400050" algn="just" rtl="0">
              <a:spcBef>
                <a:spcPts val="150"/>
              </a:spcBef>
              <a:spcAft>
                <a:spcPts val="0"/>
              </a:spcAft>
              <a:buSzPts val="2700"/>
              <a:buFont typeface="Times New Roman"/>
              <a:buChar char="●"/>
            </a:pPr>
            <a:r>
              <a:rPr lang="en-US" sz="1900">
                <a:solidFill>
                  <a:schemeClr val="dk1"/>
                </a:solidFill>
                <a:latin typeface="Times New Roman"/>
                <a:ea typeface="Times New Roman"/>
                <a:cs typeface="Times New Roman"/>
                <a:sym typeface="Times New Roman"/>
              </a:rPr>
              <a:t>Web programming, also known as web development, is the creation of dynamic web applications. </a:t>
            </a:r>
            <a:endParaRPr sz="1900">
              <a:solidFill>
                <a:schemeClr val="dk1"/>
              </a:solidFill>
              <a:latin typeface="Times New Roman"/>
              <a:ea typeface="Times New Roman"/>
              <a:cs typeface="Times New Roman"/>
              <a:sym typeface="Times New Roman"/>
            </a:endParaRPr>
          </a:p>
          <a:p>
            <a:pPr marL="457200" lvl="0" indent="-400050" algn="just" rtl="0">
              <a:spcBef>
                <a:spcPts val="150"/>
              </a:spcBef>
              <a:spcAft>
                <a:spcPts val="0"/>
              </a:spcAft>
              <a:buSzPts val="2700"/>
              <a:buFont typeface="Times New Roman"/>
              <a:buChar char="●"/>
            </a:pPr>
            <a:r>
              <a:rPr lang="en-US" sz="1900">
                <a:solidFill>
                  <a:schemeClr val="dk1"/>
                </a:solidFill>
                <a:latin typeface="Times New Roman"/>
                <a:ea typeface="Times New Roman"/>
                <a:cs typeface="Times New Roman"/>
                <a:sym typeface="Times New Roman"/>
              </a:rPr>
              <a:t>Web development can range from developing a simple single static page of plain text to complex web-based internet applications (web apps), electronic businesses, and social network services.It includes aspects such as web design, web publishing, web programming, and database management.</a:t>
            </a:r>
            <a:endParaRPr sz="1900">
              <a:solidFill>
                <a:schemeClr val="dk1"/>
              </a:solidFill>
              <a:latin typeface="Times New Roman"/>
              <a:ea typeface="Times New Roman"/>
              <a:cs typeface="Times New Roman"/>
              <a:sym typeface="Times New Roman"/>
            </a:endParaRPr>
          </a:p>
          <a:p>
            <a:pPr marL="457200" lvl="0" indent="-400050" algn="just" rtl="0">
              <a:spcBef>
                <a:spcPts val="150"/>
              </a:spcBef>
              <a:spcAft>
                <a:spcPts val="0"/>
              </a:spcAft>
              <a:buSzPts val="2700"/>
              <a:buFont typeface="Times New Roman"/>
              <a:buChar char="●"/>
            </a:pPr>
            <a:r>
              <a:rPr lang="en-US" sz="1900">
                <a:solidFill>
                  <a:schemeClr val="dk1"/>
                </a:solidFill>
                <a:latin typeface="Times New Roman"/>
                <a:ea typeface="Times New Roman"/>
                <a:cs typeface="Times New Roman"/>
                <a:sym typeface="Times New Roman"/>
              </a:rPr>
              <a:t>Examples of web applications are social networking sites like Facebook or e-commerce sites like Amazon.</a:t>
            </a:r>
            <a:endParaRPr sz="1900">
              <a:solidFill>
                <a:schemeClr val="dk1"/>
              </a:solidFill>
              <a:latin typeface="Times New Roman"/>
              <a:ea typeface="Times New Roman"/>
              <a:cs typeface="Times New Roman"/>
              <a:sym typeface="Times New Roman"/>
            </a:endParaRPr>
          </a:p>
          <a:p>
            <a:pPr marL="457200" lvl="0" indent="-400050" algn="just" rtl="0">
              <a:spcBef>
                <a:spcPts val="150"/>
              </a:spcBef>
              <a:spcAft>
                <a:spcPts val="0"/>
              </a:spcAft>
              <a:buSzPts val="2700"/>
              <a:buFont typeface="Times New Roman"/>
              <a:buChar char="●"/>
            </a:pPr>
            <a:r>
              <a:rPr lang="en-US" sz="1900">
                <a:solidFill>
                  <a:schemeClr val="dk1"/>
                </a:solidFill>
                <a:latin typeface="Times New Roman"/>
                <a:ea typeface="Times New Roman"/>
                <a:cs typeface="Times New Roman"/>
                <a:sym typeface="Times New Roman"/>
              </a:rPr>
              <a:t>In fact, many argue it’s the best form of coding for beginners to learn. It’s easy to set up, you get instant results and there are a lot of online resources, videos and documentation of various technologies available.</a:t>
            </a:r>
            <a:endParaRPr sz="1900">
              <a:solidFill>
                <a:schemeClr val="dk1"/>
              </a:solidFill>
              <a:latin typeface="Times New Roman"/>
              <a:ea typeface="Times New Roman"/>
              <a:cs typeface="Times New Roman"/>
              <a:sym typeface="Times New Roman"/>
            </a:endParaRPr>
          </a:p>
          <a:p>
            <a:pPr marL="457200" lvl="0" indent="-400050" algn="just" rtl="0">
              <a:spcBef>
                <a:spcPts val="150"/>
              </a:spcBef>
              <a:spcAft>
                <a:spcPts val="0"/>
              </a:spcAft>
              <a:buSzPts val="2700"/>
              <a:buFont typeface="Times New Roman"/>
              <a:buChar char="●"/>
            </a:pPr>
            <a:r>
              <a:rPr lang="en-US" sz="1900">
                <a:solidFill>
                  <a:schemeClr val="dk1"/>
                </a:solidFill>
                <a:latin typeface="Times New Roman"/>
                <a:ea typeface="Times New Roman"/>
                <a:cs typeface="Times New Roman"/>
                <a:sym typeface="Times New Roman"/>
              </a:rPr>
              <a:t>People today are learning web development because they want to create a new startup or find a job in the industry. No matter whether you’re looking for a career or just want to learn coding, learning how to develop for the web is for you. It’s one of the smartest decisions you will ever make.</a:t>
            </a:r>
            <a:endParaRPr sz="1900">
              <a:solidFill>
                <a:schemeClr val="dk1"/>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2100">
              <a:latin typeface="Times New Roman"/>
              <a:ea typeface="Times New Roman"/>
              <a:cs typeface="Times New Roman"/>
              <a:sym typeface="Times New Roman"/>
            </a:endParaRPr>
          </a:p>
        </p:txBody>
      </p:sp>
      <p:sp>
        <p:nvSpPr>
          <p:cNvPr id="2" name="Footer Placeholder 1">
            <a:extLst>
              <a:ext uri="{FF2B5EF4-FFF2-40B4-BE49-F238E27FC236}">
                <a16:creationId xmlns:a16="http://schemas.microsoft.com/office/drawing/2014/main" id="{CC127AF2-A350-4A0A-812A-4952E6DF93E6}"/>
              </a:ext>
            </a:extLst>
          </p:cNvPr>
          <p:cNvSpPr>
            <a:spLocks noGrp="1"/>
          </p:cNvSpPr>
          <p:nvPr>
            <p:ph type="ftr" idx="11"/>
          </p:nvPr>
        </p:nvSpPr>
        <p:spPr>
          <a:xfrm>
            <a:off x="4572000" y="6512249"/>
            <a:ext cx="7620000" cy="3651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4  </a:t>
            </a:r>
          </a:p>
        </p:txBody>
      </p:sp>
      <p:sp>
        <p:nvSpPr>
          <p:cNvPr id="3" name="Slide Number Placeholder 2">
            <a:extLst>
              <a:ext uri="{FF2B5EF4-FFF2-40B4-BE49-F238E27FC236}">
                <a16:creationId xmlns:a16="http://schemas.microsoft.com/office/drawing/2014/main" id="{B82C6538-3EED-4CEF-B7E2-69EF061883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5" name="Date Placeholder 4">
            <a:extLst>
              <a:ext uri="{FF2B5EF4-FFF2-40B4-BE49-F238E27FC236}">
                <a16:creationId xmlns:a16="http://schemas.microsoft.com/office/drawing/2014/main" id="{B16EFAB4-180F-4208-8FF8-F1BAB0052482}"/>
              </a:ext>
            </a:extLst>
          </p:cNvPr>
          <p:cNvSpPr>
            <a:spLocks noGrp="1"/>
          </p:cNvSpPr>
          <p:nvPr>
            <p:ph type="dt" idx="10"/>
          </p:nvPr>
        </p:nvSpPr>
        <p:spPr>
          <a:xfrm>
            <a:off x="1540549" y="6506849"/>
            <a:ext cx="1146300" cy="3705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23.05.2020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78171aa1bb_1_102"/>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78171aa1bb_1_102"/>
          <p:cNvSpPr txBox="1">
            <a:spLocks noGrp="1"/>
          </p:cNvSpPr>
          <p:nvPr>
            <p:ph type="body" idx="1"/>
          </p:nvPr>
        </p:nvSpPr>
        <p:spPr>
          <a:xfrm>
            <a:off x="2589212" y="2133600"/>
            <a:ext cx="8915400" cy="3777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443" name="Google Shape;443;g78171aa1bb_1_102"/>
          <p:cNvPicPr preferRelativeResize="0"/>
          <p:nvPr/>
        </p:nvPicPr>
        <p:blipFill>
          <a:blip r:embed="rId3">
            <a:alphaModFix/>
          </a:blip>
          <a:stretch>
            <a:fillRect/>
          </a:stretch>
        </p:blipFill>
        <p:spPr>
          <a:xfrm>
            <a:off x="1603022" y="624110"/>
            <a:ext cx="9901590" cy="5287090"/>
          </a:xfrm>
          <a:prstGeom prst="rect">
            <a:avLst/>
          </a:prstGeom>
          <a:noFill/>
          <a:ln>
            <a:noFill/>
          </a:ln>
        </p:spPr>
      </p:pic>
      <p:sp>
        <p:nvSpPr>
          <p:cNvPr id="444" name="Google Shape;444;g78171aa1bb_1_102"/>
          <p:cNvSpPr txBox="1"/>
          <p:nvPr/>
        </p:nvSpPr>
        <p:spPr>
          <a:xfrm>
            <a:off x="2721681" y="5923989"/>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latin typeface="Times New Roman"/>
                <a:ea typeface="Times New Roman"/>
                <a:cs typeface="Times New Roman"/>
                <a:sym typeface="Times New Roman"/>
              </a:rPr>
              <a:t>Fig 11 Events Creation Page</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362512CE-4C5E-4C97-8DAE-3FB84A4591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9" name="Date Placeholder 3">
            <a:extLst>
              <a:ext uri="{FF2B5EF4-FFF2-40B4-BE49-F238E27FC236}">
                <a16:creationId xmlns:a16="http://schemas.microsoft.com/office/drawing/2014/main" id="{E2A7EC68-C2AD-4EDF-87C4-55482A5C534D}"/>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1">
            <a:extLst>
              <a:ext uri="{FF2B5EF4-FFF2-40B4-BE49-F238E27FC236}">
                <a16:creationId xmlns:a16="http://schemas.microsoft.com/office/drawing/2014/main" id="{72C836E7-687E-4830-82E4-57DF0232BEA9}"/>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40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g84f6104c9f_0_177"/>
          <p:cNvPicPr preferRelativeResize="0"/>
          <p:nvPr/>
        </p:nvPicPr>
        <p:blipFill>
          <a:blip r:embed="rId3">
            <a:alphaModFix/>
          </a:blip>
          <a:stretch>
            <a:fillRect/>
          </a:stretch>
        </p:blipFill>
        <p:spPr>
          <a:xfrm>
            <a:off x="1768587" y="686182"/>
            <a:ext cx="9788537" cy="5229196"/>
          </a:xfrm>
          <a:prstGeom prst="rect">
            <a:avLst/>
          </a:prstGeom>
          <a:noFill/>
          <a:ln>
            <a:noFill/>
          </a:ln>
        </p:spPr>
      </p:pic>
      <p:sp>
        <p:nvSpPr>
          <p:cNvPr id="450" name="Google Shape;450;g84f6104c9f_0_177"/>
          <p:cNvSpPr txBox="1"/>
          <p:nvPr/>
        </p:nvSpPr>
        <p:spPr>
          <a:xfrm>
            <a:off x="2833862" y="5943933"/>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latin typeface="Times New Roman"/>
                <a:ea typeface="Times New Roman"/>
                <a:cs typeface="Times New Roman"/>
                <a:sym typeface="Times New Roman"/>
              </a:rPr>
              <a:t>Fig 12 Event Success Message</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F1E7457B-B819-4A67-A25D-183E0CD20E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
        <p:nvSpPr>
          <p:cNvPr id="7" name="Date Placeholder 3">
            <a:extLst>
              <a:ext uri="{FF2B5EF4-FFF2-40B4-BE49-F238E27FC236}">
                <a16:creationId xmlns:a16="http://schemas.microsoft.com/office/drawing/2014/main" id="{5B092E7E-57F8-4819-AC9C-28C0F22B0429}"/>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256EAFD0-65B1-4B19-AB1A-A77D14DE1E51}"/>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41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g84f6104c9f_0_436"/>
          <p:cNvPicPr preferRelativeResize="0"/>
          <p:nvPr/>
        </p:nvPicPr>
        <p:blipFill rotWithShape="1">
          <a:blip r:embed="rId3">
            <a:alphaModFix/>
          </a:blip>
          <a:srcRect l="4950" t="-3250" r="-4949" b="3250"/>
          <a:stretch/>
        </p:blipFill>
        <p:spPr>
          <a:xfrm>
            <a:off x="1749779" y="517625"/>
            <a:ext cx="9910410" cy="4980064"/>
          </a:xfrm>
          <a:prstGeom prst="rect">
            <a:avLst/>
          </a:prstGeom>
          <a:noFill/>
          <a:ln>
            <a:noFill/>
          </a:ln>
        </p:spPr>
      </p:pic>
      <p:sp>
        <p:nvSpPr>
          <p:cNvPr id="456" name="Google Shape;456;g84f6104c9f_0_436"/>
          <p:cNvSpPr txBox="1"/>
          <p:nvPr/>
        </p:nvSpPr>
        <p:spPr>
          <a:xfrm>
            <a:off x="2495903" y="5506664"/>
            <a:ext cx="8100900" cy="7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latin typeface="Times New Roman"/>
                <a:ea typeface="Times New Roman"/>
                <a:cs typeface="Times New Roman"/>
                <a:sym typeface="Times New Roman"/>
              </a:rPr>
              <a:t>Fig 13 View Events Page</a:t>
            </a:r>
            <a:endParaRPr sz="2000" b="1">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8F5C899B-CDC1-402D-AF6F-B59A9F45A1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
        <p:nvSpPr>
          <p:cNvPr id="7" name="Date Placeholder 3">
            <a:extLst>
              <a:ext uri="{FF2B5EF4-FFF2-40B4-BE49-F238E27FC236}">
                <a16:creationId xmlns:a16="http://schemas.microsoft.com/office/drawing/2014/main" id="{95E0C339-8886-42A0-B6CD-E0E7236430E8}"/>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C640B6A5-CADA-46FB-A256-6759E84E684B}"/>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42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g84f6104c9f_0_157"/>
          <p:cNvPicPr preferRelativeResize="0"/>
          <p:nvPr/>
        </p:nvPicPr>
        <p:blipFill>
          <a:blip r:embed="rId3">
            <a:alphaModFix/>
          </a:blip>
          <a:stretch>
            <a:fillRect/>
          </a:stretch>
        </p:blipFill>
        <p:spPr>
          <a:xfrm>
            <a:off x="1603022" y="787782"/>
            <a:ext cx="2844800" cy="4991084"/>
          </a:xfrm>
          <a:prstGeom prst="rect">
            <a:avLst/>
          </a:prstGeom>
          <a:noFill/>
          <a:ln>
            <a:noFill/>
          </a:ln>
        </p:spPr>
      </p:pic>
      <p:pic>
        <p:nvPicPr>
          <p:cNvPr id="462" name="Google Shape;462;g84f6104c9f_0_157"/>
          <p:cNvPicPr preferRelativeResize="0"/>
          <p:nvPr/>
        </p:nvPicPr>
        <p:blipFill>
          <a:blip r:embed="rId4">
            <a:alphaModFix/>
          </a:blip>
          <a:stretch>
            <a:fillRect/>
          </a:stretch>
        </p:blipFill>
        <p:spPr>
          <a:xfrm>
            <a:off x="4881800" y="787781"/>
            <a:ext cx="2844800" cy="4998295"/>
          </a:xfrm>
          <a:prstGeom prst="rect">
            <a:avLst/>
          </a:prstGeom>
          <a:noFill/>
          <a:ln>
            <a:noFill/>
          </a:ln>
        </p:spPr>
      </p:pic>
      <p:pic>
        <p:nvPicPr>
          <p:cNvPr id="463" name="Google Shape;463;g84f6104c9f_0_157"/>
          <p:cNvPicPr preferRelativeResize="0"/>
          <p:nvPr/>
        </p:nvPicPr>
        <p:blipFill>
          <a:blip r:embed="rId5">
            <a:alphaModFix/>
          </a:blip>
          <a:stretch>
            <a:fillRect/>
          </a:stretch>
        </p:blipFill>
        <p:spPr>
          <a:xfrm>
            <a:off x="8432799" y="789621"/>
            <a:ext cx="2864089" cy="4991084"/>
          </a:xfrm>
          <a:prstGeom prst="rect">
            <a:avLst/>
          </a:prstGeom>
          <a:noFill/>
          <a:ln>
            <a:noFill/>
          </a:ln>
        </p:spPr>
      </p:pic>
      <p:sp>
        <p:nvSpPr>
          <p:cNvPr id="464" name="Google Shape;464;g84f6104c9f_0_157"/>
          <p:cNvSpPr txBox="1"/>
          <p:nvPr/>
        </p:nvSpPr>
        <p:spPr>
          <a:xfrm>
            <a:off x="895112" y="5712129"/>
            <a:ext cx="11447700" cy="7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a:ea typeface="Times New Roman"/>
                <a:cs typeface="Times New Roman"/>
                <a:sym typeface="Times New Roman"/>
              </a:rPr>
              <a:t>         Fig 14 Splash Screen               </a:t>
            </a:r>
            <a:r>
              <a:rPr lang="en-US" sz="2000" b="1" dirty="0">
                <a:solidFill>
                  <a:schemeClr val="dk1"/>
                </a:solidFill>
                <a:latin typeface="Times New Roman"/>
                <a:ea typeface="Times New Roman"/>
                <a:cs typeface="Times New Roman"/>
                <a:sym typeface="Times New Roman"/>
              </a:rPr>
              <a:t>Fig 15 Dropdown before login      Fig 16 Dropdown after login								</a:t>
            </a:r>
            <a:r>
              <a:rPr lang="en-US" sz="2000" b="1" dirty="0">
                <a:latin typeface="Times New Roman"/>
                <a:ea typeface="Times New Roman"/>
                <a:cs typeface="Times New Roman"/>
                <a:sym typeface="Times New Roman"/>
              </a:rPr>
              <a:t>	</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8668AC94-F136-410E-850B-4E32EC6C9E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
        <p:nvSpPr>
          <p:cNvPr id="9" name="Date Placeholder 3">
            <a:extLst>
              <a:ext uri="{FF2B5EF4-FFF2-40B4-BE49-F238E27FC236}">
                <a16:creationId xmlns:a16="http://schemas.microsoft.com/office/drawing/2014/main" id="{DEAB1002-442E-4AC8-AA3B-9D37A35B0EE0}"/>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1">
            <a:extLst>
              <a:ext uri="{FF2B5EF4-FFF2-40B4-BE49-F238E27FC236}">
                <a16:creationId xmlns:a16="http://schemas.microsoft.com/office/drawing/2014/main" id="{F3EE0261-5B28-4111-A30B-2D5E1D56E0EB}"/>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43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g84f6104c9f_0_167"/>
          <p:cNvPicPr preferRelativeResize="0"/>
          <p:nvPr/>
        </p:nvPicPr>
        <p:blipFill>
          <a:blip r:embed="rId3">
            <a:alphaModFix/>
          </a:blip>
          <a:stretch>
            <a:fillRect/>
          </a:stretch>
        </p:blipFill>
        <p:spPr>
          <a:xfrm>
            <a:off x="8511822" y="787781"/>
            <a:ext cx="2844800" cy="5023955"/>
          </a:xfrm>
          <a:prstGeom prst="rect">
            <a:avLst/>
          </a:prstGeom>
          <a:noFill/>
          <a:ln>
            <a:noFill/>
          </a:ln>
        </p:spPr>
      </p:pic>
      <p:pic>
        <p:nvPicPr>
          <p:cNvPr id="470" name="Google Shape;470;g84f6104c9f_0_167"/>
          <p:cNvPicPr preferRelativeResize="0"/>
          <p:nvPr/>
        </p:nvPicPr>
        <p:blipFill>
          <a:blip r:embed="rId4">
            <a:alphaModFix/>
          </a:blip>
          <a:stretch>
            <a:fillRect/>
          </a:stretch>
        </p:blipFill>
        <p:spPr>
          <a:xfrm>
            <a:off x="4876799" y="787781"/>
            <a:ext cx="2709335" cy="4991085"/>
          </a:xfrm>
          <a:prstGeom prst="rect">
            <a:avLst/>
          </a:prstGeom>
          <a:noFill/>
          <a:ln>
            <a:noFill/>
          </a:ln>
        </p:spPr>
      </p:pic>
      <p:pic>
        <p:nvPicPr>
          <p:cNvPr id="471" name="Google Shape;471;g84f6104c9f_0_167"/>
          <p:cNvPicPr preferRelativeResize="0"/>
          <p:nvPr/>
        </p:nvPicPr>
        <p:blipFill>
          <a:blip r:embed="rId5">
            <a:alphaModFix/>
          </a:blip>
          <a:stretch>
            <a:fillRect/>
          </a:stretch>
        </p:blipFill>
        <p:spPr>
          <a:xfrm>
            <a:off x="1603021" y="787781"/>
            <a:ext cx="2528712" cy="4991085"/>
          </a:xfrm>
          <a:prstGeom prst="rect">
            <a:avLst/>
          </a:prstGeom>
          <a:noFill/>
          <a:ln>
            <a:noFill/>
          </a:ln>
        </p:spPr>
      </p:pic>
      <p:sp>
        <p:nvSpPr>
          <p:cNvPr id="472" name="Google Shape;472;g84f6104c9f_0_167"/>
          <p:cNvSpPr txBox="1"/>
          <p:nvPr/>
        </p:nvSpPr>
        <p:spPr>
          <a:xfrm>
            <a:off x="1311512" y="5811737"/>
            <a:ext cx="11447700" cy="7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a:ea typeface="Times New Roman"/>
                <a:cs typeface="Times New Roman"/>
                <a:sym typeface="Times New Roman"/>
              </a:rPr>
              <a:t> Fig 17 Register Screen            </a:t>
            </a:r>
            <a:r>
              <a:rPr lang="en-US" sz="2000" b="1" dirty="0">
                <a:solidFill>
                  <a:schemeClr val="dk1"/>
                </a:solidFill>
                <a:latin typeface="Times New Roman"/>
                <a:ea typeface="Times New Roman"/>
                <a:cs typeface="Times New Roman"/>
                <a:sym typeface="Times New Roman"/>
              </a:rPr>
              <a:t>Fig 18 Change Password Screen                Fig 19 Login Page																				             </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38B1C0ED-524B-4FDC-B195-53CAEEA793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
        <p:nvSpPr>
          <p:cNvPr id="9" name="Date Placeholder 3">
            <a:extLst>
              <a:ext uri="{FF2B5EF4-FFF2-40B4-BE49-F238E27FC236}">
                <a16:creationId xmlns:a16="http://schemas.microsoft.com/office/drawing/2014/main" id="{58A35297-22C6-4E46-B102-896734B832CE}"/>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1">
            <a:extLst>
              <a:ext uri="{FF2B5EF4-FFF2-40B4-BE49-F238E27FC236}">
                <a16:creationId xmlns:a16="http://schemas.microsoft.com/office/drawing/2014/main" id="{699E3C33-24DE-4FA0-8485-9B84D6A979DD}"/>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44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g84f6104c9f_0_383"/>
          <p:cNvPicPr preferRelativeResize="0"/>
          <p:nvPr/>
        </p:nvPicPr>
        <p:blipFill>
          <a:blip r:embed="rId3">
            <a:alphaModFix/>
          </a:blip>
          <a:stretch>
            <a:fillRect/>
          </a:stretch>
        </p:blipFill>
        <p:spPr>
          <a:xfrm>
            <a:off x="1569156" y="654756"/>
            <a:ext cx="2672582" cy="5249334"/>
          </a:xfrm>
          <a:prstGeom prst="rect">
            <a:avLst/>
          </a:prstGeom>
          <a:noFill/>
          <a:ln>
            <a:noFill/>
          </a:ln>
        </p:spPr>
      </p:pic>
      <p:pic>
        <p:nvPicPr>
          <p:cNvPr id="478" name="Google Shape;478;g84f6104c9f_0_383"/>
          <p:cNvPicPr preferRelativeResize="0"/>
          <p:nvPr/>
        </p:nvPicPr>
        <p:blipFill>
          <a:blip r:embed="rId4">
            <a:alphaModFix/>
          </a:blip>
          <a:stretch>
            <a:fillRect/>
          </a:stretch>
        </p:blipFill>
        <p:spPr>
          <a:xfrm>
            <a:off x="4931316" y="654756"/>
            <a:ext cx="2968978" cy="5249334"/>
          </a:xfrm>
          <a:prstGeom prst="rect">
            <a:avLst/>
          </a:prstGeom>
          <a:noFill/>
          <a:ln>
            <a:noFill/>
          </a:ln>
        </p:spPr>
      </p:pic>
      <p:pic>
        <p:nvPicPr>
          <p:cNvPr id="479" name="Google Shape;479;g84f6104c9f_0_383"/>
          <p:cNvPicPr preferRelativeResize="0"/>
          <p:nvPr/>
        </p:nvPicPr>
        <p:blipFill>
          <a:blip r:embed="rId5">
            <a:alphaModFix/>
          </a:blip>
          <a:stretch>
            <a:fillRect/>
          </a:stretch>
        </p:blipFill>
        <p:spPr>
          <a:xfrm>
            <a:off x="8435533" y="654756"/>
            <a:ext cx="2968978" cy="5249334"/>
          </a:xfrm>
          <a:prstGeom prst="rect">
            <a:avLst/>
          </a:prstGeom>
          <a:noFill/>
          <a:ln>
            <a:noFill/>
          </a:ln>
        </p:spPr>
      </p:pic>
      <p:sp>
        <p:nvSpPr>
          <p:cNvPr id="480" name="Google Shape;480;g84f6104c9f_0_383"/>
          <p:cNvSpPr txBox="1"/>
          <p:nvPr/>
        </p:nvSpPr>
        <p:spPr>
          <a:xfrm>
            <a:off x="1016369" y="5893241"/>
            <a:ext cx="11175631" cy="7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a:ea typeface="Times New Roman"/>
                <a:cs typeface="Times New Roman"/>
                <a:sym typeface="Times New Roman"/>
              </a:rPr>
              <a:t>    Fig 20 Create Events Screen	      </a:t>
            </a:r>
            <a:r>
              <a:rPr lang="en-US" sz="2000" b="1" dirty="0">
                <a:solidFill>
                  <a:schemeClr val="dk1"/>
                </a:solidFill>
                <a:latin typeface="Times New Roman"/>
                <a:ea typeface="Times New Roman"/>
                <a:cs typeface="Times New Roman"/>
                <a:sym typeface="Times New Roman"/>
              </a:rPr>
              <a:t>Fig 21 View Events Page                Fig 22 Success Page																				             </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97B45D0C-C6BB-4C2E-A24A-BACD940D7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
        <p:nvSpPr>
          <p:cNvPr id="9" name="Date Placeholder 3">
            <a:extLst>
              <a:ext uri="{FF2B5EF4-FFF2-40B4-BE49-F238E27FC236}">
                <a16:creationId xmlns:a16="http://schemas.microsoft.com/office/drawing/2014/main" id="{CDD2CF25-6D47-43F6-850C-7A30B9C994C6}"/>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1">
            <a:extLst>
              <a:ext uri="{FF2B5EF4-FFF2-40B4-BE49-F238E27FC236}">
                <a16:creationId xmlns:a16="http://schemas.microsoft.com/office/drawing/2014/main" id="{736EC6FB-ECDB-4977-9387-C5FD106F94B2}"/>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45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g84f6104c9f_0_187"/>
          <p:cNvPicPr preferRelativeResize="0"/>
          <p:nvPr/>
        </p:nvPicPr>
        <p:blipFill>
          <a:blip r:embed="rId3">
            <a:alphaModFix/>
          </a:blip>
          <a:stretch>
            <a:fillRect/>
          </a:stretch>
        </p:blipFill>
        <p:spPr>
          <a:xfrm>
            <a:off x="1629828" y="632179"/>
            <a:ext cx="2626083" cy="5034844"/>
          </a:xfrm>
          <a:prstGeom prst="rect">
            <a:avLst/>
          </a:prstGeom>
          <a:noFill/>
          <a:ln>
            <a:noFill/>
          </a:ln>
        </p:spPr>
      </p:pic>
      <p:pic>
        <p:nvPicPr>
          <p:cNvPr id="486" name="Google Shape;486;g84f6104c9f_0_187"/>
          <p:cNvPicPr preferRelativeResize="0"/>
          <p:nvPr/>
        </p:nvPicPr>
        <p:blipFill>
          <a:blip r:embed="rId4">
            <a:alphaModFix/>
          </a:blip>
          <a:stretch>
            <a:fillRect/>
          </a:stretch>
        </p:blipFill>
        <p:spPr>
          <a:xfrm>
            <a:off x="4700500" y="632179"/>
            <a:ext cx="3073662" cy="5034844"/>
          </a:xfrm>
          <a:prstGeom prst="rect">
            <a:avLst/>
          </a:prstGeom>
          <a:noFill/>
          <a:ln>
            <a:noFill/>
          </a:ln>
        </p:spPr>
      </p:pic>
      <p:pic>
        <p:nvPicPr>
          <p:cNvPr id="487" name="Google Shape;487;g84f6104c9f_0_187"/>
          <p:cNvPicPr preferRelativeResize="0"/>
          <p:nvPr/>
        </p:nvPicPr>
        <p:blipFill>
          <a:blip r:embed="rId5">
            <a:alphaModFix/>
          </a:blip>
          <a:stretch>
            <a:fillRect/>
          </a:stretch>
        </p:blipFill>
        <p:spPr>
          <a:xfrm>
            <a:off x="8218751" y="632178"/>
            <a:ext cx="3073662" cy="5034845"/>
          </a:xfrm>
          <a:prstGeom prst="rect">
            <a:avLst/>
          </a:prstGeom>
          <a:noFill/>
          <a:ln>
            <a:noFill/>
          </a:ln>
        </p:spPr>
      </p:pic>
      <p:sp>
        <p:nvSpPr>
          <p:cNvPr id="488" name="Google Shape;488;g84f6104c9f_0_187"/>
          <p:cNvSpPr txBox="1"/>
          <p:nvPr/>
        </p:nvSpPr>
        <p:spPr>
          <a:xfrm>
            <a:off x="684088" y="5667023"/>
            <a:ext cx="11744979" cy="7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a:ea typeface="Times New Roman"/>
                <a:cs typeface="Times New Roman"/>
                <a:sym typeface="Times New Roman"/>
              </a:rPr>
              <a:t>              Fig 23 Profile Screen              </a:t>
            </a:r>
            <a:r>
              <a:rPr lang="en-US" sz="2000" b="1" dirty="0">
                <a:solidFill>
                  <a:schemeClr val="dk1"/>
                </a:solidFill>
                <a:latin typeface="Times New Roman"/>
                <a:ea typeface="Times New Roman"/>
                <a:cs typeface="Times New Roman"/>
                <a:sym typeface="Times New Roman"/>
              </a:rPr>
              <a:t>Fig 24 View Blogs Page	  Fig 25 Insert Feedback Page																				             </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AED27628-92EB-4B34-9686-A873DFAA6F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
        <p:nvSpPr>
          <p:cNvPr id="9" name="Date Placeholder 3">
            <a:extLst>
              <a:ext uri="{FF2B5EF4-FFF2-40B4-BE49-F238E27FC236}">
                <a16:creationId xmlns:a16="http://schemas.microsoft.com/office/drawing/2014/main" id="{3EC2C537-CBA3-4F5D-BABE-498C27B3555D}"/>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1">
            <a:extLst>
              <a:ext uri="{FF2B5EF4-FFF2-40B4-BE49-F238E27FC236}">
                <a16:creationId xmlns:a16="http://schemas.microsoft.com/office/drawing/2014/main" id="{CB1F0A15-FFFE-43AA-94F4-283DA1746125}"/>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46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g78171aa1bb_1_18"/>
          <p:cNvPicPr preferRelativeResize="0"/>
          <p:nvPr/>
        </p:nvPicPr>
        <p:blipFill>
          <a:blip r:embed="rId3">
            <a:alphaModFix/>
          </a:blip>
          <a:stretch>
            <a:fillRect/>
          </a:stretch>
        </p:blipFill>
        <p:spPr>
          <a:xfrm>
            <a:off x="1570259" y="688622"/>
            <a:ext cx="2779831" cy="4989689"/>
          </a:xfrm>
          <a:prstGeom prst="rect">
            <a:avLst/>
          </a:prstGeom>
          <a:noFill/>
          <a:ln>
            <a:noFill/>
          </a:ln>
        </p:spPr>
      </p:pic>
      <p:pic>
        <p:nvPicPr>
          <p:cNvPr id="494" name="Google Shape;494;g78171aa1bb_1_18"/>
          <p:cNvPicPr preferRelativeResize="0"/>
          <p:nvPr/>
        </p:nvPicPr>
        <p:blipFill>
          <a:blip r:embed="rId4">
            <a:alphaModFix/>
          </a:blip>
          <a:stretch>
            <a:fillRect/>
          </a:stretch>
        </p:blipFill>
        <p:spPr>
          <a:xfrm>
            <a:off x="4608838" y="688621"/>
            <a:ext cx="2779831" cy="4989690"/>
          </a:xfrm>
          <a:prstGeom prst="rect">
            <a:avLst/>
          </a:prstGeom>
          <a:noFill/>
          <a:ln>
            <a:noFill/>
          </a:ln>
        </p:spPr>
      </p:pic>
      <p:pic>
        <p:nvPicPr>
          <p:cNvPr id="495" name="Google Shape;495;g78171aa1bb_1_18"/>
          <p:cNvPicPr preferRelativeResize="0"/>
          <p:nvPr/>
        </p:nvPicPr>
        <p:blipFill>
          <a:blip r:embed="rId5">
            <a:alphaModFix/>
          </a:blip>
          <a:stretch>
            <a:fillRect/>
          </a:stretch>
        </p:blipFill>
        <p:spPr>
          <a:xfrm>
            <a:off x="7891124" y="688621"/>
            <a:ext cx="2779831" cy="4989690"/>
          </a:xfrm>
          <a:prstGeom prst="rect">
            <a:avLst/>
          </a:prstGeom>
          <a:noFill/>
          <a:ln>
            <a:noFill/>
          </a:ln>
        </p:spPr>
      </p:pic>
      <p:sp>
        <p:nvSpPr>
          <p:cNvPr id="496" name="Google Shape;496;g78171aa1bb_1_18"/>
          <p:cNvSpPr txBox="1"/>
          <p:nvPr/>
        </p:nvSpPr>
        <p:spPr>
          <a:xfrm>
            <a:off x="531812" y="5592468"/>
            <a:ext cx="11892000" cy="7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latin typeface="Times New Roman"/>
                <a:ea typeface="Times New Roman"/>
                <a:cs typeface="Times New Roman"/>
                <a:sym typeface="Times New Roman"/>
              </a:rPr>
              <a:t>   	Fig 26 Blog Post Screen	     </a:t>
            </a:r>
            <a:r>
              <a:rPr lang="en-US" sz="2000" b="1" dirty="0">
                <a:solidFill>
                  <a:schemeClr val="dk1"/>
                </a:solidFill>
                <a:latin typeface="Times New Roman"/>
                <a:ea typeface="Times New Roman"/>
                <a:cs typeface="Times New Roman"/>
                <a:sym typeface="Times New Roman"/>
              </a:rPr>
              <a:t>Fig 27 View Blogs Page        Fig 28 Other User Profile Page																				             </a:t>
            </a:r>
            <a:endParaRPr sz="2000" b="1"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656F9EB6-1C3F-43AF-AC23-9D3957CE0C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
        <p:nvSpPr>
          <p:cNvPr id="9" name="Date Placeholder 3">
            <a:extLst>
              <a:ext uri="{FF2B5EF4-FFF2-40B4-BE49-F238E27FC236}">
                <a16:creationId xmlns:a16="http://schemas.microsoft.com/office/drawing/2014/main" id="{79F1AD98-6624-44BE-B53E-E282D2B79848}"/>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0" name="Footer Placeholder 1">
            <a:extLst>
              <a:ext uri="{FF2B5EF4-FFF2-40B4-BE49-F238E27FC236}">
                <a16:creationId xmlns:a16="http://schemas.microsoft.com/office/drawing/2014/main" id="{785F0AD9-0087-4160-AC65-152128C777F5}"/>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47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84f6104c9f_0_192"/>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a:latin typeface="Times New Roman"/>
                <a:ea typeface="Times New Roman"/>
                <a:cs typeface="Times New Roman"/>
                <a:sym typeface="Times New Roman"/>
              </a:rPr>
              <a:t>Testing</a:t>
            </a:r>
            <a:endParaRPr sz="3400">
              <a:latin typeface="Times New Roman"/>
              <a:ea typeface="Times New Roman"/>
              <a:cs typeface="Times New Roman"/>
              <a:sym typeface="Times New Roman"/>
            </a:endParaRPr>
          </a:p>
        </p:txBody>
      </p:sp>
      <p:sp>
        <p:nvSpPr>
          <p:cNvPr id="502" name="Google Shape;502;g84f6104c9f_0_192"/>
          <p:cNvSpPr txBox="1">
            <a:spLocks noGrp="1"/>
          </p:cNvSpPr>
          <p:nvPr>
            <p:ph type="body" idx="1"/>
          </p:nvPr>
        </p:nvSpPr>
        <p:spPr>
          <a:xfrm>
            <a:off x="2591137" y="1540200"/>
            <a:ext cx="8915400" cy="3777600"/>
          </a:xfrm>
          <a:prstGeom prst="rect">
            <a:avLst/>
          </a:prstGeom>
        </p:spPr>
        <p:txBody>
          <a:bodyPr spcFirstLastPara="1" wrap="square" lIns="91425" tIns="45700" rIns="91425" bIns="45700" anchor="t" anchorCtr="0">
            <a:noAutofit/>
          </a:bodyPr>
          <a:lstStyle/>
          <a:p>
            <a:pPr marL="457200" lvl="0" indent="-333375" algn="just" rtl="0">
              <a:lnSpc>
                <a:spcPct val="115000"/>
              </a:lnSpc>
              <a:spcBef>
                <a:spcPts val="1200"/>
              </a:spcBef>
              <a:spcAft>
                <a:spcPts val="0"/>
              </a:spcAft>
              <a:buClr>
                <a:srgbClr val="980000"/>
              </a:buClr>
              <a:buSzPts val="1650"/>
              <a:buFont typeface="Times New Roman"/>
              <a:buChar char="●"/>
            </a:pPr>
            <a:r>
              <a:rPr lang="en-US" sz="1650">
                <a:solidFill>
                  <a:schemeClr val="dk1"/>
                </a:solidFill>
                <a:latin typeface="Times New Roman"/>
                <a:ea typeface="Times New Roman"/>
                <a:cs typeface="Times New Roman"/>
                <a:sym typeface="Times New Roman"/>
              </a:rPr>
              <a:t>Testing is debugging the program.It  is one of the most critical aspects of the computer Programming triggers, without programming that works, the system would never produce an output of which it was designed. Testing is best performed when user development is asked to assist in identifying all errors and bugs. The sample data are used for testing. It is not quantity but quality of the data used the matters of testing. Testing is aimed at ensuring that the system was accurately and efficiently before live operation commands. </a:t>
            </a:r>
            <a:endParaRPr sz="1650">
              <a:solidFill>
                <a:schemeClr val="dk1"/>
              </a:solidFill>
              <a:latin typeface="Times New Roman"/>
              <a:ea typeface="Times New Roman"/>
              <a:cs typeface="Times New Roman"/>
              <a:sym typeface="Times New Roman"/>
            </a:endParaRPr>
          </a:p>
          <a:p>
            <a:pPr marL="457200" lvl="0" indent="-333375" algn="just" rtl="0">
              <a:lnSpc>
                <a:spcPct val="115000"/>
              </a:lnSpc>
              <a:spcBef>
                <a:spcPts val="1000"/>
              </a:spcBef>
              <a:spcAft>
                <a:spcPts val="0"/>
              </a:spcAft>
              <a:buClr>
                <a:srgbClr val="980000"/>
              </a:buClr>
              <a:buSzPts val="1650"/>
              <a:buFont typeface="Times New Roman"/>
              <a:buChar char="●"/>
            </a:pPr>
            <a:r>
              <a:rPr lang="en-US" sz="1650" b="1">
                <a:solidFill>
                  <a:schemeClr val="dk1"/>
                </a:solidFill>
                <a:latin typeface="Times New Roman"/>
                <a:ea typeface="Times New Roman"/>
                <a:cs typeface="Times New Roman"/>
                <a:sym typeface="Times New Roman"/>
              </a:rPr>
              <a:t>Types of Testing:</a:t>
            </a:r>
            <a:endParaRPr sz="1650" b="1">
              <a:solidFill>
                <a:schemeClr val="dk1"/>
              </a:solidFill>
              <a:latin typeface="Times New Roman"/>
              <a:ea typeface="Times New Roman"/>
              <a:cs typeface="Times New Roman"/>
              <a:sym typeface="Times New Roman"/>
            </a:endParaRPr>
          </a:p>
          <a:p>
            <a:pPr marL="914400" lvl="0" indent="-333375" algn="just" rtl="0">
              <a:lnSpc>
                <a:spcPct val="115000"/>
              </a:lnSpc>
              <a:spcBef>
                <a:spcPts val="1000"/>
              </a:spcBef>
              <a:spcAft>
                <a:spcPts val="0"/>
              </a:spcAft>
              <a:buClr>
                <a:srgbClr val="980000"/>
              </a:buClr>
              <a:buSzPts val="1650"/>
              <a:buFont typeface="Times New Roman"/>
              <a:buChar char="●"/>
            </a:pPr>
            <a:r>
              <a:rPr lang="en-US" sz="1650">
                <a:solidFill>
                  <a:schemeClr val="dk1"/>
                </a:solidFill>
                <a:latin typeface="Times New Roman"/>
                <a:ea typeface="Times New Roman"/>
                <a:cs typeface="Times New Roman"/>
                <a:sym typeface="Times New Roman"/>
              </a:rPr>
              <a:t>Code Testing </a:t>
            </a:r>
            <a:endParaRPr sz="1650">
              <a:solidFill>
                <a:schemeClr val="dk1"/>
              </a:solidFill>
              <a:latin typeface="Times New Roman"/>
              <a:ea typeface="Times New Roman"/>
              <a:cs typeface="Times New Roman"/>
              <a:sym typeface="Times New Roman"/>
            </a:endParaRPr>
          </a:p>
          <a:p>
            <a:pPr marL="914400" lvl="0" indent="-333375" algn="just" rtl="0">
              <a:lnSpc>
                <a:spcPct val="115000"/>
              </a:lnSpc>
              <a:spcBef>
                <a:spcPts val="1000"/>
              </a:spcBef>
              <a:spcAft>
                <a:spcPts val="0"/>
              </a:spcAft>
              <a:buClr>
                <a:srgbClr val="980000"/>
              </a:buClr>
              <a:buSzPts val="1650"/>
              <a:buFont typeface="Times New Roman"/>
              <a:buChar char="●"/>
            </a:pPr>
            <a:r>
              <a:rPr lang="en-US" sz="1650">
                <a:solidFill>
                  <a:schemeClr val="dk1"/>
                </a:solidFill>
                <a:latin typeface="Times New Roman"/>
                <a:ea typeface="Times New Roman"/>
                <a:cs typeface="Times New Roman"/>
                <a:sym typeface="Times New Roman"/>
              </a:rPr>
              <a:t>Specification Testing </a:t>
            </a:r>
            <a:endParaRPr sz="1650">
              <a:solidFill>
                <a:schemeClr val="dk1"/>
              </a:solidFill>
              <a:latin typeface="Times New Roman"/>
              <a:ea typeface="Times New Roman"/>
              <a:cs typeface="Times New Roman"/>
              <a:sym typeface="Times New Roman"/>
            </a:endParaRPr>
          </a:p>
          <a:p>
            <a:pPr marL="914400" lvl="0" indent="-333375" algn="just" rtl="0">
              <a:lnSpc>
                <a:spcPct val="115000"/>
              </a:lnSpc>
              <a:spcBef>
                <a:spcPts val="1000"/>
              </a:spcBef>
              <a:spcAft>
                <a:spcPts val="0"/>
              </a:spcAft>
              <a:buClr>
                <a:srgbClr val="980000"/>
              </a:buClr>
              <a:buSzPts val="1650"/>
              <a:buFont typeface="Times New Roman"/>
              <a:buChar char="●"/>
            </a:pPr>
            <a:r>
              <a:rPr lang="en-US" sz="1650">
                <a:solidFill>
                  <a:schemeClr val="dk1"/>
                </a:solidFill>
                <a:latin typeface="Times New Roman"/>
                <a:ea typeface="Times New Roman"/>
                <a:cs typeface="Times New Roman"/>
                <a:sym typeface="Times New Roman"/>
              </a:rPr>
              <a:t>Unit Testing </a:t>
            </a:r>
            <a:endParaRPr sz="1650">
              <a:solidFill>
                <a:schemeClr val="dk1"/>
              </a:solidFill>
              <a:latin typeface="Times New Roman"/>
              <a:ea typeface="Times New Roman"/>
              <a:cs typeface="Times New Roman"/>
              <a:sym typeface="Times New Roman"/>
            </a:endParaRPr>
          </a:p>
          <a:p>
            <a:pPr marL="914400" lvl="0" indent="-333375" algn="just" rtl="0">
              <a:lnSpc>
                <a:spcPct val="115000"/>
              </a:lnSpc>
              <a:spcBef>
                <a:spcPts val="1200"/>
              </a:spcBef>
              <a:spcAft>
                <a:spcPts val="0"/>
              </a:spcAft>
              <a:buClr>
                <a:srgbClr val="980000"/>
              </a:buClr>
              <a:buSzPts val="1650"/>
              <a:buFont typeface="Times New Roman"/>
              <a:buChar char="●"/>
            </a:pPr>
            <a:r>
              <a:rPr lang="en-US" sz="1650">
                <a:solidFill>
                  <a:schemeClr val="dk1"/>
                </a:solidFill>
                <a:latin typeface="Times New Roman"/>
                <a:ea typeface="Times New Roman"/>
                <a:cs typeface="Times New Roman"/>
                <a:sym typeface="Times New Roman"/>
              </a:rPr>
              <a:t>Integration Testing</a:t>
            </a:r>
            <a:endParaRPr sz="1650">
              <a:solidFill>
                <a:schemeClr val="dk1"/>
              </a:solidFill>
              <a:latin typeface="Times New Roman"/>
              <a:ea typeface="Times New Roman"/>
              <a:cs typeface="Times New Roman"/>
              <a:sym typeface="Times New Roman"/>
            </a:endParaRPr>
          </a:p>
          <a:p>
            <a:pPr marL="0" lvl="0" indent="0" algn="l" rtl="0">
              <a:spcBef>
                <a:spcPts val="1000"/>
              </a:spcBef>
              <a:spcAft>
                <a:spcPts val="1000"/>
              </a:spcAft>
              <a:buNone/>
            </a:pPr>
            <a:endParaRPr sz="1650"/>
          </a:p>
        </p:txBody>
      </p:sp>
      <p:sp>
        <p:nvSpPr>
          <p:cNvPr id="3" name="Slide Number Placeholder 2">
            <a:extLst>
              <a:ext uri="{FF2B5EF4-FFF2-40B4-BE49-F238E27FC236}">
                <a16:creationId xmlns:a16="http://schemas.microsoft.com/office/drawing/2014/main" id="{C7454F89-ABD4-4B50-AAE6-FEBA390734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
        <p:nvSpPr>
          <p:cNvPr id="7" name="Date Placeholder 3">
            <a:extLst>
              <a:ext uri="{FF2B5EF4-FFF2-40B4-BE49-F238E27FC236}">
                <a16:creationId xmlns:a16="http://schemas.microsoft.com/office/drawing/2014/main" id="{2E71624F-6B4A-40D6-ACB6-CE2DD6D48643}"/>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C4740754-494B-4550-8BF0-103BC1D19526}"/>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48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84f6104c9f_0_197"/>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a:latin typeface="Times New Roman"/>
                <a:ea typeface="Times New Roman"/>
                <a:cs typeface="Times New Roman"/>
                <a:sym typeface="Times New Roman"/>
              </a:rPr>
              <a:t>Cont..</a:t>
            </a:r>
            <a:endParaRPr sz="3400">
              <a:latin typeface="Times New Roman"/>
              <a:ea typeface="Times New Roman"/>
              <a:cs typeface="Times New Roman"/>
              <a:sym typeface="Times New Roman"/>
            </a:endParaRPr>
          </a:p>
        </p:txBody>
      </p:sp>
      <p:sp>
        <p:nvSpPr>
          <p:cNvPr id="508" name="Google Shape;508;g84f6104c9f_0_197"/>
          <p:cNvSpPr txBox="1">
            <a:spLocks noGrp="1"/>
          </p:cNvSpPr>
          <p:nvPr>
            <p:ph type="body" idx="1"/>
          </p:nvPr>
        </p:nvSpPr>
        <p:spPr>
          <a:xfrm>
            <a:off x="2591125" y="1230998"/>
            <a:ext cx="8915400" cy="3777600"/>
          </a:xfrm>
          <a:prstGeom prst="rect">
            <a:avLst/>
          </a:prstGeom>
        </p:spPr>
        <p:txBody>
          <a:bodyPr spcFirstLastPara="1" wrap="square" lIns="91425" tIns="45700" rIns="91425" bIns="45700" anchor="t" anchorCtr="0">
            <a:noAutofit/>
          </a:bodyPr>
          <a:lstStyle/>
          <a:p>
            <a:pPr marL="457200" lvl="0" indent="-342900" algn="just" rtl="0">
              <a:lnSpc>
                <a:spcPct val="115000"/>
              </a:lnSpc>
              <a:spcBef>
                <a:spcPts val="1200"/>
              </a:spcBef>
              <a:spcAft>
                <a:spcPts val="0"/>
              </a:spcAft>
              <a:buClr>
                <a:srgbClr val="980000"/>
              </a:buClr>
              <a:buSzPts val="1800"/>
              <a:buFont typeface="Times New Roman"/>
              <a:buChar char="●"/>
            </a:pPr>
            <a:r>
              <a:rPr lang="en-US" b="1">
                <a:solidFill>
                  <a:schemeClr val="dk1"/>
                </a:solidFill>
                <a:latin typeface="Times New Roman"/>
                <a:ea typeface="Times New Roman"/>
                <a:cs typeface="Times New Roman"/>
                <a:sym typeface="Times New Roman"/>
              </a:rPr>
              <a:t>Code Testing: </a:t>
            </a:r>
            <a:endParaRPr b="1">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rgbClr val="980000"/>
              </a:buClr>
              <a:buSzPts val="1800"/>
              <a:buFont typeface="Times New Roman"/>
              <a:buChar char="○"/>
            </a:pPr>
            <a:r>
              <a:rPr lang="en-US" sz="1800">
                <a:solidFill>
                  <a:schemeClr val="dk1"/>
                </a:solidFill>
                <a:latin typeface="Times New Roman"/>
                <a:ea typeface="Times New Roman"/>
                <a:cs typeface="Times New Roman"/>
                <a:sym typeface="Times New Roman"/>
              </a:rPr>
              <a:t>This examines the logic of the program. For example, the logic for updating various sample data and with the sample files and directories were tested and verified. </a:t>
            </a:r>
            <a:endParaRPr sz="180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980000"/>
              </a:buClr>
              <a:buSzPts val="1800"/>
              <a:buFont typeface="Times New Roman"/>
              <a:buChar char="●"/>
            </a:pPr>
            <a:r>
              <a:rPr lang="en-US" b="1">
                <a:solidFill>
                  <a:schemeClr val="dk1"/>
                </a:solidFill>
                <a:latin typeface="Times New Roman"/>
                <a:ea typeface="Times New Roman"/>
                <a:cs typeface="Times New Roman"/>
                <a:sym typeface="Times New Roman"/>
              </a:rPr>
              <a:t>Specification Testing: </a:t>
            </a:r>
            <a:endParaRPr b="1">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rgbClr val="980000"/>
              </a:buClr>
              <a:buSzPts val="1800"/>
              <a:buFont typeface="Times New Roman"/>
              <a:buChar char="○"/>
            </a:pPr>
            <a:r>
              <a:rPr lang="en-US" sz="1800">
                <a:solidFill>
                  <a:schemeClr val="dk1"/>
                </a:solidFill>
                <a:latin typeface="Times New Roman"/>
                <a:ea typeface="Times New Roman"/>
                <a:cs typeface="Times New Roman"/>
                <a:sym typeface="Times New Roman"/>
              </a:rPr>
              <a:t>Executing this specification starting what the program should do and how it should perform under various conditions. Test cases for various situation and combination of conditions in all the modules are tested. </a:t>
            </a:r>
            <a:endParaRPr sz="180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980000"/>
              </a:buClr>
              <a:buSzPts val="1800"/>
              <a:buFont typeface="Times New Roman"/>
              <a:buChar char="●"/>
            </a:pPr>
            <a:r>
              <a:rPr lang="en-US" b="1">
                <a:solidFill>
                  <a:schemeClr val="dk1"/>
                </a:solidFill>
                <a:latin typeface="Times New Roman"/>
                <a:ea typeface="Times New Roman"/>
                <a:cs typeface="Times New Roman"/>
                <a:sym typeface="Times New Roman"/>
              </a:rPr>
              <a:t>Unit Testing: </a:t>
            </a:r>
            <a:endParaRPr b="1">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rgbClr val="980000"/>
              </a:buClr>
              <a:buSzPts val="1800"/>
              <a:buFont typeface="Times New Roman"/>
              <a:buChar char="○"/>
            </a:pPr>
            <a:r>
              <a:rPr lang="en-US" sz="1800">
                <a:solidFill>
                  <a:schemeClr val="dk1"/>
                </a:solidFill>
                <a:latin typeface="Times New Roman"/>
                <a:ea typeface="Times New Roman"/>
                <a:cs typeface="Times New Roman"/>
                <a:sym typeface="Times New Roman"/>
              </a:rPr>
              <a:t>In the unit testing we test each module individually and integrate with the overall system. Testing focuses verification efforts on the smallest unit of software design in the module. This is also known as module testing. </a:t>
            </a:r>
            <a:r>
              <a:rPr lang="en-US" sz="1800" b="1">
                <a:solidFill>
                  <a:schemeClr val="dk1"/>
                </a:solidFill>
                <a:latin typeface="Times New Roman"/>
                <a:ea typeface="Times New Roman"/>
                <a:cs typeface="Times New Roman"/>
                <a:sym typeface="Times New Roman"/>
              </a:rPr>
              <a:t>  </a:t>
            </a:r>
            <a:endParaRPr sz="1800" b="1">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980000"/>
              </a:buClr>
              <a:buSzPts val="1800"/>
              <a:buFont typeface="Times New Roman"/>
              <a:buChar char="●"/>
            </a:pPr>
            <a:r>
              <a:rPr lang="en-US" b="1">
                <a:solidFill>
                  <a:schemeClr val="dk1"/>
                </a:solidFill>
                <a:latin typeface="Times New Roman"/>
                <a:ea typeface="Times New Roman"/>
                <a:cs typeface="Times New Roman"/>
                <a:sym typeface="Times New Roman"/>
              </a:rPr>
              <a:t>Integration Testing </a:t>
            </a:r>
            <a:endParaRPr b="1">
              <a:solidFill>
                <a:schemeClr val="dk1"/>
              </a:solidFill>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In this type of testing we test various integration of the project module by providing the input .The primary objective is to test the module interfaces in order to ensure that no errors are occurring when one module invokes the other module.</a:t>
            </a:r>
            <a:endParaRPr sz="1800" b="1">
              <a:solidFill>
                <a:schemeClr val="dk1"/>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2A8A196E-D4A7-47ED-88A3-34B0DBAC84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sp>
        <p:nvSpPr>
          <p:cNvPr id="7" name="Date Placeholder 3">
            <a:extLst>
              <a:ext uri="{FF2B5EF4-FFF2-40B4-BE49-F238E27FC236}">
                <a16:creationId xmlns:a16="http://schemas.microsoft.com/office/drawing/2014/main" id="{50DBB32A-07D1-4473-BF74-564568C6D228}"/>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2D99C232-2918-40C7-92C9-E56CC634934A}"/>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49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84f6104c9f_0_21"/>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500">
                <a:latin typeface="Times New Roman"/>
                <a:ea typeface="Times New Roman"/>
                <a:cs typeface="Times New Roman"/>
                <a:sym typeface="Times New Roman"/>
              </a:rPr>
              <a:t>Front end Development</a:t>
            </a:r>
            <a:endParaRPr sz="3500">
              <a:latin typeface="Times New Roman"/>
              <a:ea typeface="Times New Roman"/>
              <a:cs typeface="Times New Roman"/>
              <a:sym typeface="Times New Roman"/>
            </a:endParaRPr>
          </a:p>
        </p:txBody>
      </p:sp>
      <p:sp>
        <p:nvSpPr>
          <p:cNvPr id="192" name="Google Shape;192;g84f6104c9f_0_21"/>
          <p:cNvSpPr txBox="1">
            <a:spLocks noGrp="1"/>
          </p:cNvSpPr>
          <p:nvPr>
            <p:ph type="body" idx="1"/>
          </p:nvPr>
        </p:nvSpPr>
        <p:spPr>
          <a:xfrm>
            <a:off x="2591125" y="1705625"/>
            <a:ext cx="8915400" cy="4608300"/>
          </a:xfrm>
          <a:prstGeom prst="rect">
            <a:avLst/>
          </a:prstGeom>
        </p:spPr>
        <p:txBody>
          <a:bodyPr spcFirstLastPara="1" wrap="square" lIns="91425" tIns="45700" rIns="91425" bIns="45700" anchor="t" anchorCtr="0">
            <a:noAutofit/>
          </a:bodyPr>
          <a:lstStyle/>
          <a:p>
            <a:pPr marL="457200" lvl="0" indent="-355600" algn="just" rtl="0">
              <a:spcBef>
                <a:spcPts val="150"/>
              </a:spcBef>
              <a:spcAft>
                <a:spcPts val="0"/>
              </a:spcAft>
              <a:buSzPts val="2000"/>
              <a:buFont typeface="Times New Roman"/>
              <a:buChar char="●"/>
            </a:pPr>
            <a:r>
              <a:rPr lang="en-US" sz="2000">
                <a:solidFill>
                  <a:schemeClr val="dk1"/>
                </a:solidFill>
                <a:latin typeface="Times New Roman"/>
                <a:ea typeface="Times New Roman"/>
                <a:cs typeface="Times New Roman"/>
                <a:sym typeface="Times New Roman"/>
              </a:rPr>
              <a:t>Front end development mainly refers to the construction of web pages that are loaded when the user starts a web application, basically the User Interface, and how the web page responds and handles the events which are fired by the user by interacting with components on the webpage.</a:t>
            </a:r>
            <a:endParaRPr sz="2000">
              <a:solidFill>
                <a:schemeClr val="dk1"/>
              </a:solidFill>
              <a:latin typeface="Times New Roman"/>
              <a:ea typeface="Times New Roman"/>
              <a:cs typeface="Times New Roman"/>
              <a:sym typeface="Times New Roman"/>
            </a:endParaRPr>
          </a:p>
          <a:p>
            <a:pPr marL="457200" lvl="0" indent="-355600" algn="just" rtl="0">
              <a:spcBef>
                <a:spcPts val="1000"/>
              </a:spcBef>
              <a:spcAft>
                <a:spcPts val="0"/>
              </a:spcAft>
              <a:buSzPts val="2000"/>
              <a:buFont typeface="Times New Roman"/>
              <a:buChar char="●"/>
            </a:pPr>
            <a:r>
              <a:rPr lang="en-US" sz="2000">
                <a:solidFill>
                  <a:schemeClr val="dk1"/>
                </a:solidFill>
                <a:latin typeface="Times New Roman"/>
                <a:ea typeface="Times New Roman"/>
                <a:cs typeface="Times New Roman"/>
                <a:sym typeface="Times New Roman"/>
              </a:rPr>
              <a:t>For front-end development there are many booming technologies coming up which mainly are based on HTML, CSS, Javascript .</a:t>
            </a:r>
            <a:endParaRPr sz="2000">
              <a:solidFill>
                <a:schemeClr val="dk1"/>
              </a:solidFill>
              <a:latin typeface="Times New Roman"/>
              <a:ea typeface="Times New Roman"/>
              <a:cs typeface="Times New Roman"/>
              <a:sym typeface="Times New Roman"/>
            </a:endParaRPr>
          </a:p>
          <a:p>
            <a:pPr marL="457200" lvl="0" indent="-355600" algn="just" rtl="0">
              <a:spcBef>
                <a:spcPts val="1000"/>
              </a:spcBef>
              <a:spcAft>
                <a:spcPts val="1000"/>
              </a:spcAft>
              <a:buSzPts val="2000"/>
              <a:buFont typeface="Times New Roman"/>
              <a:buChar char="●"/>
            </a:pPr>
            <a:r>
              <a:rPr lang="en-US" sz="2000">
                <a:solidFill>
                  <a:schemeClr val="dk1"/>
                </a:solidFill>
                <a:latin typeface="Times New Roman"/>
                <a:ea typeface="Times New Roman"/>
                <a:cs typeface="Times New Roman"/>
                <a:sym typeface="Times New Roman"/>
              </a:rPr>
              <a:t>HTML expands itself as Hypertext Markup Language, is a special code for ‘marking up’ text in order to turn it into a web page. Every web page on the net is written in HTML, and it will form the backbone of any web application. CSS, short for Cascading Style Sheets, is a code for setting style rules for the appearance of web pages. CSS handles the cosmetic side of the web. Finally, JavaScript is a scripting language that’s widely used to add functionality and interactivity to web pages.</a:t>
            </a:r>
            <a:endParaRPr sz="2000">
              <a:latin typeface="Times New Roman"/>
              <a:ea typeface="Times New Roman"/>
              <a:cs typeface="Times New Roman"/>
              <a:sym typeface="Times New Roman"/>
            </a:endParaRPr>
          </a:p>
        </p:txBody>
      </p:sp>
      <p:sp>
        <p:nvSpPr>
          <p:cNvPr id="2" name="Footer Placeholder 1">
            <a:extLst>
              <a:ext uri="{FF2B5EF4-FFF2-40B4-BE49-F238E27FC236}">
                <a16:creationId xmlns:a16="http://schemas.microsoft.com/office/drawing/2014/main" id="{02ED044B-F442-49DF-B1E6-0B67BFB13CB9}"/>
              </a:ext>
            </a:extLst>
          </p:cNvPr>
          <p:cNvSpPr>
            <a:spLocks noGrp="1"/>
          </p:cNvSpPr>
          <p:nvPr>
            <p:ph type="ftr" idx="11"/>
          </p:nvPr>
        </p:nvSpPr>
        <p:spPr>
          <a:xfrm>
            <a:off x="4572000" y="6512249"/>
            <a:ext cx="7620000" cy="3651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5   </a:t>
            </a:r>
          </a:p>
        </p:txBody>
      </p:sp>
      <p:sp>
        <p:nvSpPr>
          <p:cNvPr id="3" name="Slide Number Placeholder 2">
            <a:extLst>
              <a:ext uri="{FF2B5EF4-FFF2-40B4-BE49-F238E27FC236}">
                <a16:creationId xmlns:a16="http://schemas.microsoft.com/office/drawing/2014/main" id="{06650EA6-0883-415E-8D36-00A0134092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4" name="Date Placeholder 3">
            <a:extLst>
              <a:ext uri="{FF2B5EF4-FFF2-40B4-BE49-F238E27FC236}">
                <a16:creationId xmlns:a16="http://schemas.microsoft.com/office/drawing/2014/main" id="{6A6F27B0-6A13-43E6-B6E5-69EBFDA6A8B5}"/>
              </a:ext>
            </a:extLst>
          </p:cNvPr>
          <p:cNvSpPr>
            <a:spLocks noGrp="1"/>
          </p:cNvSpPr>
          <p:nvPr>
            <p:ph type="dt" idx="10"/>
          </p:nvPr>
        </p:nvSpPr>
        <p:spPr>
          <a:xfrm>
            <a:off x="2244901" y="6506849"/>
            <a:ext cx="1146300" cy="3705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23.05.2020</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84f6104c9f_0_202"/>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a:latin typeface="Times New Roman"/>
                <a:ea typeface="Times New Roman"/>
                <a:cs typeface="Times New Roman"/>
                <a:sym typeface="Times New Roman"/>
              </a:rPr>
              <a:t>Cont..</a:t>
            </a:r>
            <a:endParaRPr sz="3400">
              <a:latin typeface="Times New Roman"/>
              <a:ea typeface="Times New Roman"/>
              <a:cs typeface="Times New Roman"/>
              <a:sym typeface="Times New Roman"/>
            </a:endParaRPr>
          </a:p>
        </p:txBody>
      </p:sp>
      <p:sp>
        <p:nvSpPr>
          <p:cNvPr id="514" name="Google Shape;514;g84f6104c9f_0_202"/>
          <p:cNvSpPr txBox="1">
            <a:spLocks noGrp="1"/>
          </p:cNvSpPr>
          <p:nvPr>
            <p:ph type="body" idx="1"/>
          </p:nvPr>
        </p:nvSpPr>
        <p:spPr>
          <a:xfrm>
            <a:off x="2591137" y="1433500"/>
            <a:ext cx="8915400" cy="37776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rgbClr val="980000"/>
              </a:buClr>
              <a:buSzPts val="1800"/>
              <a:buFont typeface="Times New Roman"/>
              <a:buChar char="●"/>
            </a:pPr>
            <a:r>
              <a:rPr lang="en-US" b="1">
                <a:solidFill>
                  <a:schemeClr val="dk1"/>
                </a:solidFill>
                <a:latin typeface="Times New Roman"/>
                <a:ea typeface="Times New Roman"/>
                <a:cs typeface="Times New Roman"/>
                <a:sym typeface="Times New Roman"/>
              </a:rPr>
              <a:t>User Acceptance Testing:</a:t>
            </a:r>
            <a:endParaRPr b="1">
              <a:solidFill>
                <a:schemeClr val="dk1"/>
              </a:solidFill>
              <a:latin typeface="Times New Roman"/>
              <a:ea typeface="Times New Roman"/>
              <a:cs typeface="Times New Roman"/>
              <a:sym typeface="Times New Roman"/>
            </a:endParaRPr>
          </a:p>
          <a:p>
            <a:pPr marL="457200" lvl="0" indent="0" algn="l" rtl="0">
              <a:lnSpc>
                <a:spcPct val="115000"/>
              </a:lnSpc>
              <a:spcBef>
                <a:spcPts val="1000"/>
              </a:spcBef>
              <a:spcAft>
                <a:spcPts val="0"/>
              </a:spcAft>
              <a:buNone/>
            </a:pPr>
            <a:r>
              <a:rPr lang="en-US" sz="1600">
                <a:solidFill>
                  <a:schemeClr val="dk1"/>
                </a:solidFill>
                <a:latin typeface="Times New Roman"/>
                <a:ea typeface="Times New Roman"/>
                <a:cs typeface="Times New Roman"/>
                <a:sym typeface="Times New Roman"/>
              </a:rPr>
              <a:t>Deployed the application on AWS cloud and done user acceptance testing with 30 users and verified that system works fine end to end.Also verified the proper working of the Android application by releasing the APK to the users.</a:t>
            </a:r>
            <a:endParaRPr b="1">
              <a:solidFill>
                <a:schemeClr val="dk1"/>
              </a:solidFill>
              <a:latin typeface="Times New Roman"/>
              <a:ea typeface="Times New Roman"/>
              <a:cs typeface="Times New Roman"/>
              <a:sym typeface="Times New Roman"/>
            </a:endParaRPr>
          </a:p>
          <a:p>
            <a:pPr marL="457200" lvl="0" indent="-342900" algn="l" rtl="0">
              <a:lnSpc>
                <a:spcPct val="115000"/>
              </a:lnSpc>
              <a:spcBef>
                <a:spcPts val="1000"/>
              </a:spcBef>
              <a:spcAft>
                <a:spcPts val="0"/>
              </a:spcAft>
              <a:buClr>
                <a:srgbClr val="980000"/>
              </a:buClr>
              <a:buSzPts val="1800"/>
              <a:buFont typeface="Times New Roman"/>
              <a:buChar char="●"/>
            </a:pPr>
            <a:r>
              <a:rPr lang="en-US" b="1">
                <a:solidFill>
                  <a:schemeClr val="dk1"/>
                </a:solidFill>
                <a:latin typeface="Times New Roman"/>
                <a:ea typeface="Times New Roman"/>
                <a:cs typeface="Times New Roman"/>
                <a:sym typeface="Times New Roman"/>
              </a:rPr>
              <a:t>Unit Testing:</a:t>
            </a:r>
            <a:endParaRPr b="1">
              <a:solidFill>
                <a:schemeClr val="dk1"/>
              </a:solidFill>
              <a:latin typeface="Times New Roman"/>
              <a:ea typeface="Times New Roman"/>
              <a:cs typeface="Times New Roman"/>
              <a:sym typeface="Times New Roman"/>
            </a:endParaRPr>
          </a:p>
          <a:p>
            <a:pPr marL="914400" lvl="1" indent="-333375" algn="l" rtl="0">
              <a:lnSpc>
                <a:spcPct val="115000"/>
              </a:lnSpc>
              <a:spcBef>
                <a:spcPts val="1000"/>
              </a:spcBef>
              <a:spcAft>
                <a:spcPts val="0"/>
              </a:spcAft>
              <a:buSzPts val="1650"/>
              <a:buFont typeface="Times New Roman"/>
              <a:buChar char="○"/>
            </a:pPr>
            <a:r>
              <a:rPr lang="en-US" sz="1650">
                <a:solidFill>
                  <a:schemeClr val="dk1"/>
                </a:solidFill>
                <a:latin typeface="Times New Roman"/>
                <a:ea typeface="Times New Roman"/>
                <a:cs typeface="Times New Roman"/>
                <a:sym typeface="Times New Roman"/>
              </a:rPr>
              <a:t>Testing user sign up and login page for creating users.</a:t>
            </a:r>
            <a:endParaRPr sz="1650">
              <a:solidFill>
                <a:schemeClr val="dk1"/>
              </a:solidFill>
              <a:latin typeface="Times New Roman"/>
              <a:ea typeface="Times New Roman"/>
              <a:cs typeface="Times New Roman"/>
              <a:sym typeface="Times New Roman"/>
            </a:endParaRPr>
          </a:p>
          <a:p>
            <a:pPr marL="914400" lvl="1" indent="-333375" algn="l" rtl="0">
              <a:lnSpc>
                <a:spcPct val="115000"/>
              </a:lnSpc>
              <a:spcBef>
                <a:spcPts val="1000"/>
              </a:spcBef>
              <a:spcAft>
                <a:spcPts val="0"/>
              </a:spcAft>
              <a:buSzPts val="1650"/>
              <a:buFont typeface="Times New Roman"/>
              <a:buChar char="○"/>
            </a:pPr>
            <a:r>
              <a:rPr lang="en-US" sz="1650">
                <a:solidFill>
                  <a:schemeClr val="dk1"/>
                </a:solidFill>
                <a:latin typeface="Times New Roman"/>
                <a:ea typeface="Times New Roman"/>
                <a:cs typeface="Times New Roman"/>
                <a:sym typeface="Times New Roman"/>
              </a:rPr>
              <a:t>Testing creation of events and notifying through emails.</a:t>
            </a:r>
            <a:endParaRPr sz="1650">
              <a:solidFill>
                <a:schemeClr val="dk1"/>
              </a:solidFill>
              <a:latin typeface="Times New Roman"/>
              <a:ea typeface="Times New Roman"/>
              <a:cs typeface="Times New Roman"/>
              <a:sym typeface="Times New Roman"/>
            </a:endParaRPr>
          </a:p>
          <a:p>
            <a:pPr marL="914400" lvl="1" indent="-333375" algn="l" rtl="0">
              <a:lnSpc>
                <a:spcPct val="115000"/>
              </a:lnSpc>
              <a:spcBef>
                <a:spcPts val="1000"/>
              </a:spcBef>
              <a:spcAft>
                <a:spcPts val="0"/>
              </a:spcAft>
              <a:buSzPts val="1650"/>
              <a:buFont typeface="Times New Roman"/>
              <a:buChar char="○"/>
            </a:pPr>
            <a:r>
              <a:rPr lang="en-US" sz="1650">
                <a:solidFill>
                  <a:schemeClr val="dk1"/>
                </a:solidFill>
                <a:latin typeface="Times New Roman"/>
                <a:ea typeface="Times New Roman"/>
                <a:cs typeface="Times New Roman"/>
                <a:sym typeface="Times New Roman"/>
              </a:rPr>
              <a:t>Testing the successful posting of feedback.</a:t>
            </a:r>
            <a:endParaRPr sz="1650">
              <a:solidFill>
                <a:schemeClr val="dk1"/>
              </a:solidFill>
              <a:latin typeface="Times New Roman"/>
              <a:ea typeface="Times New Roman"/>
              <a:cs typeface="Times New Roman"/>
              <a:sym typeface="Times New Roman"/>
            </a:endParaRPr>
          </a:p>
          <a:p>
            <a:pPr marL="914400" lvl="1" indent="-333375" algn="l" rtl="0">
              <a:lnSpc>
                <a:spcPct val="115000"/>
              </a:lnSpc>
              <a:spcBef>
                <a:spcPts val="1000"/>
              </a:spcBef>
              <a:spcAft>
                <a:spcPts val="0"/>
              </a:spcAft>
              <a:buSzPts val="1650"/>
              <a:buFont typeface="Times New Roman"/>
              <a:buChar char="○"/>
            </a:pPr>
            <a:r>
              <a:rPr lang="en-US" sz="1650">
                <a:solidFill>
                  <a:schemeClr val="dk1"/>
                </a:solidFill>
                <a:latin typeface="Times New Roman"/>
                <a:ea typeface="Times New Roman"/>
                <a:cs typeface="Times New Roman"/>
                <a:sym typeface="Times New Roman"/>
              </a:rPr>
              <a:t>Testing the creation of blogs.</a:t>
            </a:r>
            <a:endParaRPr sz="1650">
              <a:solidFill>
                <a:schemeClr val="dk1"/>
              </a:solidFill>
              <a:latin typeface="Times New Roman"/>
              <a:ea typeface="Times New Roman"/>
              <a:cs typeface="Times New Roman"/>
              <a:sym typeface="Times New Roman"/>
            </a:endParaRPr>
          </a:p>
          <a:p>
            <a:pPr marL="914400" lvl="1" indent="-333375" algn="l" rtl="0">
              <a:lnSpc>
                <a:spcPct val="115000"/>
              </a:lnSpc>
              <a:spcBef>
                <a:spcPts val="1000"/>
              </a:spcBef>
              <a:spcAft>
                <a:spcPts val="0"/>
              </a:spcAft>
              <a:buClr>
                <a:schemeClr val="dk1"/>
              </a:buClr>
              <a:buSzPts val="1650"/>
              <a:buFont typeface="Times New Roman"/>
              <a:buChar char="○"/>
            </a:pPr>
            <a:r>
              <a:rPr lang="en-US" sz="1650">
                <a:solidFill>
                  <a:schemeClr val="dk1"/>
                </a:solidFill>
                <a:latin typeface="Times New Roman"/>
                <a:ea typeface="Times New Roman"/>
                <a:cs typeface="Times New Roman"/>
                <a:sym typeface="Times New Roman"/>
              </a:rPr>
              <a:t>Testing the search users and update profile functionalities.</a:t>
            </a:r>
            <a:endParaRPr sz="1650">
              <a:solidFill>
                <a:schemeClr val="dk1"/>
              </a:solidFill>
              <a:latin typeface="Times New Roman"/>
              <a:ea typeface="Times New Roman"/>
              <a:cs typeface="Times New Roman"/>
              <a:sym typeface="Times New Roman"/>
            </a:endParaRPr>
          </a:p>
          <a:p>
            <a:pPr marL="457200" lvl="0" indent="-342900" algn="l" rtl="0">
              <a:lnSpc>
                <a:spcPct val="115000"/>
              </a:lnSpc>
              <a:spcBef>
                <a:spcPts val="1000"/>
              </a:spcBef>
              <a:spcAft>
                <a:spcPts val="0"/>
              </a:spcAft>
              <a:buClr>
                <a:srgbClr val="980000"/>
              </a:buClr>
              <a:buSzPts val="1800"/>
              <a:buFont typeface="Times New Roman"/>
              <a:buChar char="●"/>
            </a:pPr>
            <a:r>
              <a:rPr lang="en-US" b="1">
                <a:solidFill>
                  <a:schemeClr val="dk1"/>
                </a:solidFill>
                <a:latin typeface="Times New Roman"/>
                <a:ea typeface="Times New Roman"/>
                <a:cs typeface="Times New Roman"/>
                <a:sym typeface="Times New Roman"/>
              </a:rPr>
              <a:t>Integration testing:</a:t>
            </a:r>
            <a:endParaRPr b="1">
              <a:solidFill>
                <a:schemeClr val="dk1"/>
              </a:solidFill>
              <a:latin typeface="Times New Roman"/>
              <a:ea typeface="Times New Roman"/>
              <a:cs typeface="Times New Roman"/>
              <a:sym typeface="Times New Roman"/>
            </a:endParaRPr>
          </a:p>
          <a:p>
            <a:pPr marL="914400" lvl="1" indent="-333375" algn="l" rtl="0">
              <a:lnSpc>
                <a:spcPct val="115000"/>
              </a:lnSpc>
              <a:spcBef>
                <a:spcPts val="1000"/>
              </a:spcBef>
              <a:spcAft>
                <a:spcPts val="0"/>
              </a:spcAft>
              <a:buSzPts val="1650"/>
              <a:buFont typeface="Times New Roman"/>
              <a:buChar char="○"/>
            </a:pPr>
            <a:r>
              <a:rPr lang="en-US" sz="1650">
                <a:solidFill>
                  <a:schemeClr val="dk1"/>
                </a:solidFill>
                <a:latin typeface="Times New Roman"/>
                <a:ea typeface="Times New Roman"/>
                <a:cs typeface="Times New Roman"/>
                <a:sym typeface="Times New Roman"/>
              </a:rPr>
              <a:t>Combining all the above functionalities into a single system and testing the proper working of the system which was found to be satisfactory. </a:t>
            </a:r>
            <a:endParaRPr sz="165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sz="1650">
              <a:solidFill>
                <a:schemeClr val="dk1"/>
              </a:solidFill>
              <a:latin typeface="Times New Roman"/>
              <a:ea typeface="Times New Roman"/>
              <a:cs typeface="Times New Roman"/>
              <a:sym typeface="Times New Roman"/>
            </a:endParaRPr>
          </a:p>
          <a:p>
            <a:pPr marL="914400" lvl="0" indent="0" algn="l" rtl="0">
              <a:lnSpc>
                <a:spcPct val="115000"/>
              </a:lnSpc>
              <a:spcBef>
                <a:spcPts val="1000"/>
              </a:spcBef>
              <a:spcAft>
                <a:spcPts val="1000"/>
              </a:spcAft>
              <a:buNone/>
            </a:pPr>
            <a:endParaRPr sz="1650">
              <a:solidFill>
                <a:schemeClr val="dk1"/>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1F07F38C-4952-4B88-BAE7-49A2E421FA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sp>
        <p:nvSpPr>
          <p:cNvPr id="7" name="Date Placeholder 3">
            <a:extLst>
              <a:ext uri="{FF2B5EF4-FFF2-40B4-BE49-F238E27FC236}">
                <a16:creationId xmlns:a16="http://schemas.microsoft.com/office/drawing/2014/main" id="{F5FF6B06-940D-4D91-B7BB-2E4987FA395A}"/>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755DC897-72A0-48C1-883A-9BC132E28163}"/>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50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84f6104c9f_0_212"/>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3400" b="1">
                <a:latin typeface="Times New Roman"/>
                <a:ea typeface="Times New Roman"/>
                <a:cs typeface="Times New Roman"/>
                <a:sym typeface="Times New Roman"/>
              </a:rPr>
              <a:t>Conclusion and Limitations of Proposed System</a:t>
            </a:r>
            <a:endParaRPr sz="3400" b="1">
              <a:latin typeface="Times New Roman"/>
              <a:ea typeface="Times New Roman"/>
              <a:cs typeface="Times New Roman"/>
              <a:sym typeface="Times New Roman"/>
            </a:endParaRPr>
          </a:p>
        </p:txBody>
      </p:sp>
      <p:sp>
        <p:nvSpPr>
          <p:cNvPr id="520" name="Google Shape;520;g84f6104c9f_0_212"/>
          <p:cNvSpPr txBox="1">
            <a:spLocks noGrp="1"/>
          </p:cNvSpPr>
          <p:nvPr>
            <p:ph type="body" idx="1"/>
          </p:nvPr>
        </p:nvSpPr>
        <p:spPr>
          <a:xfrm>
            <a:off x="2591137" y="2133600"/>
            <a:ext cx="8915400" cy="37776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The alumni management system that we propose is a centralized system for a university. </a:t>
            </a:r>
            <a:endParaRPr sz="2000">
              <a:latin typeface="Times New Roman"/>
              <a:ea typeface="Times New Roman"/>
              <a:cs typeface="Times New Roman"/>
              <a:sym typeface="Times New Roman"/>
            </a:endParaRPr>
          </a:p>
          <a:p>
            <a:pPr marL="457200" lvl="0" indent="-355600" algn="l"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Any alumnus of the university can register to the system. </a:t>
            </a:r>
            <a:endParaRPr sz="2000">
              <a:latin typeface="Times New Roman"/>
              <a:ea typeface="Times New Roman"/>
              <a:cs typeface="Times New Roman"/>
              <a:sym typeface="Times New Roman"/>
            </a:endParaRPr>
          </a:p>
          <a:p>
            <a:pPr marL="457200" lvl="0" indent="-355600" algn="l"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It removes the toil of hard work required in maintain records about the alumni. </a:t>
            </a:r>
            <a:endParaRPr sz="2000">
              <a:latin typeface="Times New Roman"/>
              <a:ea typeface="Times New Roman"/>
              <a:cs typeface="Times New Roman"/>
              <a:sym typeface="Times New Roman"/>
            </a:endParaRPr>
          </a:p>
          <a:p>
            <a:pPr marL="457200" lvl="0" indent="-355600" algn="l"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This system can be accessed from any website or mobile phone that is compatible. </a:t>
            </a:r>
            <a:endParaRPr sz="2000">
              <a:latin typeface="Times New Roman"/>
              <a:ea typeface="Times New Roman"/>
              <a:cs typeface="Times New Roman"/>
              <a:sym typeface="Times New Roman"/>
            </a:endParaRPr>
          </a:p>
          <a:p>
            <a:pPr marL="457200" lvl="0" indent="-355600" algn="l"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This system lets students currently enrolled in the university to connect with the alumni in an efficient manner. </a:t>
            </a:r>
            <a:endParaRPr sz="2000">
              <a:latin typeface="Times New Roman"/>
              <a:ea typeface="Times New Roman"/>
              <a:cs typeface="Times New Roman"/>
              <a:sym typeface="Times New Roman"/>
            </a:endParaRPr>
          </a:p>
          <a:p>
            <a:pPr marL="457200" lvl="0" indent="-355600" algn="l" rtl="0">
              <a:spcBef>
                <a:spcPts val="1000"/>
              </a:spcBef>
              <a:spcAft>
                <a:spcPts val="1000"/>
              </a:spcAft>
              <a:buSzPts val="2000"/>
              <a:buFont typeface="Times New Roman"/>
              <a:buChar char="●"/>
            </a:pPr>
            <a:r>
              <a:rPr lang="en-US" sz="2000">
                <a:latin typeface="Times New Roman"/>
                <a:ea typeface="Times New Roman"/>
                <a:cs typeface="Times New Roman"/>
                <a:sym typeface="Times New Roman"/>
              </a:rPr>
              <a:t>They can choose to connect to people based on their job profile, location, company working for etc.</a:t>
            </a:r>
            <a:endParaRPr sz="200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2B815C05-285B-486C-A85F-134E62B956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
        <p:nvSpPr>
          <p:cNvPr id="7" name="Date Placeholder 3">
            <a:extLst>
              <a:ext uri="{FF2B5EF4-FFF2-40B4-BE49-F238E27FC236}">
                <a16:creationId xmlns:a16="http://schemas.microsoft.com/office/drawing/2014/main" id="{903F92FD-2124-464E-B9A9-61E791E9DCA4}"/>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79F53CFB-8717-4043-94D3-F1C69DEB990E}"/>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51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84f6104c9f_0_217"/>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b="1">
                <a:latin typeface="Times New Roman"/>
                <a:ea typeface="Times New Roman"/>
                <a:cs typeface="Times New Roman"/>
                <a:sym typeface="Times New Roman"/>
              </a:rPr>
              <a:t>Challenges of the Proposed System</a:t>
            </a:r>
            <a:endParaRPr sz="3400" b="1">
              <a:latin typeface="Times New Roman"/>
              <a:ea typeface="Times New Roman"/>
              <a:cs typeface="Times New Roman"/>
              <a:sym typeface="Times New Roman"/>
            </a:endParaRPr>
          </a:p>
        </p:txBody>
      </p:sp>
      <p:sp>
        <p:nvSpPr>
          <p:cNvPr id="526" name="Google Shape;526;g84f6104c9f_0_217"/>
          <p:cNvSpPr txBox="1">
            <a:spLocks noGrp="1"/>
          </p:cNvSpPr>
          <p:nvPr>
            <p:ph type="body" idx="1"/>
          </p:nvPr>
        </p:nvSpPr>
        <p:spPr>
          <a:xfrm>
            <a:off x="2589199" y="2133600"/>
            <a:ext cx="9441000" cy="3777600"/>
          </a:xfrm>
          <a:prstGeom prst="rect">
            <a:avLst/>
          </a:prstGeom>
        </p:spPr>
        <p:txBody>
          <a:bodyPr spcFirstLastPara="1" wrap="square" lIns="91425" tIns="45700" rIns="91425" bIns="45700" anchor="t" anchorCtr="0">
            <a:noAutofit/>
          </a:bodyPr>
          <a:lstStyle/>
          <a:p>
            <a:pPr marL="457200" lvl="0" indent="-381000" algn="just" rtl="0">
              <a:spcBef>
                <a:spcPts val="1000"/>
              </a:spcBef>
              <a:spcAft>
                <a:spcPts val="0"/>
              </a:spcAft>
              <a:buSzPts val="2400"/>
              <a:buFont typeface="Times New Roman"/>
              <a:buChar char="●"/>
            </a:pPr>
            <a:r>
              <a:rPr lang="en-US" sz="2400">
                <a:latin typeface="Times New Roman"/>
                <a:ea typeface="Times New Roman"/>
                <a:cs typeface="Times New Roman"/>
                <a:sym typeface="Times New Roman"/>
              </a:rPr>
              <a:t>Updating and reminding users to update their profiles in timely manner</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Time commitment from leaders</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Informing new users about the events that are going to be held in future about which the notifications are already sent out.</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Real time chat and video conference among users and alumni.</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Providing a platform to ease the complete recruitment process online</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Resume filtering mechanism to process applications and find eligible candidates</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Getting users to attend the events</a:t>
            </a:r>
            <a:endParaRPr sz="240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D3B4383C-645E-4AAD-AE8A-1FB3FBF7F6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
        <p:nvSpPr>
          <p:cNvPr id="7" name="Date Placeholder 3">
            <a:extLst>
              <a:ext uri="{FF2B5EF4-FFF2-40B4-BE49-F238E27FC236}">
                <a16:creationId xmlns:a16="http://schemas.microsoft.com/office/drawing/2014/main" id="{B2D15FB8-EC7F-421A-9D65-8FE65F92B4AE}"/>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71DE5639-88C3-4F1C-A077-D46DCA61A33B}"/>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52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84f6104c9f_0_222"/>
          <p:cNvSpPr txBox="1">
            <a:spLocks noGrp="1"/>
          </p:cNvSpPr>
          <p:nvPr>
            <p:ph type="title"/>
          </p:nvPr>
        </p:nvSpPr>
        <p:spPr>
          <a:xfrm>
            <a:off x="2592925" y="20976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400" b="1">
                <a:latin typeface="Times New Roman"/>
                <a:ea typeface="Times New Roman"/>
                <a:cs typeface="Times New Roman"/>
                <a:sym typeface="Times New Roman"/>
              </a:rPr>
              <a:t>Future Work</a:t>
            </a:r>
            <a:endParaRPr sz="3400" b="1">
              <a:latin typeface="Times New Roman"/>
              <a:ea typeface="Times New Roman"/>
              <a:cs typeface="Times New Roman"/>
              <a:sym typeface="Times New Roman"/>
            </a:endParaRPr>
          </a:p>
        </p:txBody>
      </p:sp>
      <p:sp>
        <p:nvSpPr>
          <p:cNvPr id="532" name="Google Shape;532;g84f6104c9f_0_222"/>
          <p:cNvSpPr txBox="1">
            <a:spLocks noGrp="1"/>
          </p:cNvSpPr>
          <p:nvPr>
            <p:ph type="body" idx="1"/>
          </p:nvPr>
        </p:nvSpPr>
        <p:spPr>
          <a:xfrm>
            <a:off x="2591137" y="1025850"/>
            <a:ext cx="8915400" cy="37776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The future work that can be done in the system:</a:t>
            </a:r>
            <a:endParaRPr sz="2000">
              <a:latin typeface="Times New Roman"/>
              <a:ea typeface="Times New Roman"/>
              <a:cs typeface="Times New Roman"/>
              <a:sym typeface="Times New Roman"/>
            </a:endParaRPr>
          </a:p>
          <a:p>
            <a:pPr marL="914400" lvl="1" indent="-355600" algn="l" rtl="0">
              <a:spcBef>
                <a:spcPts val="1000"/>
              </a:spcBef>
              <a:spcAft>
                <a:spcPts val="0"/>
              </a:spcAft>
              <a:buSzPts val="2000"/>
              <a:buFont typeface="Times New Roman"/>
              <a:buChar char="○"/>
            </a:pPr>
            <a:r>
              <a:rPr lang="en-US" sz="1800">
                <a:latin typeface="Times New Roman"/>
                <a:ea typeface="Times New Roman"/>
                <a:cs typeface="Times New Roman"/>
                <a:sym typeface="Times New Roman"/>
              </a:rPr>
              <a:t>Addition of chatting feature that allows users to communicate with each other.</a:t>
            </a:r>
            <a:endParaRPr sz="1800">
              <a:latin typeface="Times New Roman"/>
              <a:ea typeface="Times New Roman"/>
              <a:cs typeface="Times New Roman"/>
              <a:sym typeface="Times New Roman"/>
            </a:endParaRPr>
          </a:p>
          <a:p>
            <a:pPr marL="914400" lvl="1" indent="-355600" algn="l" rtl="0">
              <a:spcBef>
                <a:spcPts val="1000"/>
              </a:spcBef>
              <a:spcAft>
                <a:spcPts val="0"/>
              </a:spcAft>
              <a:buSzPts val="2000"/>
              <a:buFont typeface="Times New Roman"/>
              <a:buChar char="○"/>
            </a:pPr>
            <a:r>
              <a:rPr lang="en-US" sz="1800">
                <a:latin typeface="Times New Roman"/>
                <a:ea typeface="Times New Roman"/>
                <a:cs typeface="Times New Roman"/>
                <a:sym typeface="Times New Roman"/>
              </a:rPr>
              <a:t>Users can choose to hide or block some user in chatting.</a:t>
            </a:r>
            <a:endParaRPr sz="1800">
              <a:latin typeface="Times New Roman"/>
              <a:ea typeface="Times New Roman"/>
              <a:cs typeface="Times New Roman"/>
              <a:sym typeface="Times New Roman"/>
            </a:endParaRPr>
          </a:p>
          <a:p>
            <a:pPr marL="914400" lvl="1" indent="-355600" algn="l" rtl="0">
              <a:spcBef>
                <a:spcPts val="1000"/>
              </a:spcBef>
              <a:spcAft>
                <a:spcPts val="0"/>
              </a:spcAft>
              <a:buSzPts val="2000"/>
              <a:buFont typeface="Times New Roman"/>
              <a:buChar char="○"/>
            </a:pPr>
            <a:r>
              <a:rPr lang="en-US" sz="1800">
                <a:latin typeface="Times New Roman"/>
                <a:ea typeface="Times New Roman"/>
                <a:cs typeface="Times New Roman"/>
                <a:sym typeface="Times New Roman"/>
              </a:rPr>
              <a:t>The users can get a detailed summary of the alumni placed in big tech giants or with highest packages.</a:t>
            </a:r>
            <a:endParaRPr sz="1800">
              <a:latin typeface="Times New Roman"/>
              <a:ea typeface="Times New Roman"/>
              <a:cs typeface="Times New Roman"/>
              <a:sym typeface="Times New Roman"/>
            </a:endParaRPr>
          </a:p>
          <a:p>
            <a:pPr marL="914400" lvl="1" indent="-355600" algn="l" rtl="0">
              <a:spcBef>
                <a:spcPts val="1000"/>
              </a:spcBef>
              <a:spcAft>
                <a:spcPts val="0"/>
              </a:spcAft>
              <a:buSzPts val="2000"/>
              <a:buFont typeface="Times New Roman"/>
              <a:buChar char="○"/>
            </a:pPr>
            <a:r>
              <a:rPr lang="en-US" sz="1800">
                <a:latin typeface="Times New Roman"/>
                <a:ea typeface="Times New Roman"/>
                <a:cs typeface="Times New Roman"/>
                <a:sym typeface="Times New Roman"/>
              </a:rPr>
              <a:t>The results of recruitment events can be posted on the system.</a:t>
            </a:r>
            <a:endParaRPr sz="1800">
              <a:latin typeface="Times New Roman"/>
              <a:ea typeface="Times New Roman"/>
              <a:cs typeface="Times New Roman"/>
              <a:sym typeface="Times New Roman"/>
            </a:endParaRPr>
          </a:p>
          <a:p>
            <a:pPr marL="914400" lvl="1" indent="-355600" algn="l" rtl="0">
              <a:spcBef>
                <a:spcPts val="1000"/>
              </a:spcBef>
              <a:spcAft>
                <a:spcPts val="0"/>
              </a:spcAft>
              <a:buSzPts val="2000"/>
              <a:buFont typeface="Times New Roman"/>
              <a:buChar char="○"/>
            </a:pPr>
            <a:r>
              <a:rPr lang="en-US" sz="1800">
                <a:latin typeface="Times New Roman"/>
                <a:ea typeface="Times New Roman"/>
                <a:cs typeface="Times New Roman"/>
                <a:sym typeface="Times New Roman"/>
              </a:rPr>
              <a:t>The system can be configured to generate a resume by asking the users to fill up some columns or forms or based upon the profile.</a:t>
            </a:r>
            <a:endParaRPr sz="1800">
              <a:latin typeface="Times New Roman"/>
              <a:ea typeface="Times New Roman"/>
              <a:cs typeface="Times New Roman"/>
              <a:sym typeface="Times New Roman"/>
            </a:endParaRPr>
          </a:p>
          <a:p>
            <a:pPr marL="914400" lvl="1" indent="-355600" algn="l" rtl="0">
              <a:spcBef>
                <a:spcPts val="1000"/>
              </a:spcBef>
              <a:spcAft>
                <a:spcPts val="0"/>
              </a:spcAft>
              <a:buSzPts val="2000"/>
              <a:buFont typeface="Times New Roman"/>
              <a:buChar char="○"/>
            </a:pPr>
            <a:r>
              <a:rPr lang="en-US" sz="1800">
                <a:latin typeface="Times New Roman"/>
                <a:ea typeface="Times New Roman"/>
                <a:cs typeface="Times New Roman"/>
                <a:sym typeface="Times New Roman"/>
              </a:rPr>
              <a:t>They can connect via Linkedin profiles also. There can be an option provided for the users to communicate with each other using Linkedin to get referrals.</a:t>
            </a:r>
            <a:endParaRPr sz="1800">
              <a:latin typeface="Times New Roman"/>
              <a:ea typeface="Times New Roman"/>
              <a:cs typeface="Times New Roman"/>
              <a:sym typeface="Times New Roman"/>
            </a:endParaRPr>
          </a:p>
          <a:p>
            <a:pPr marL="914400" lvl="1" indent="-355600" algn="l" rtl="0">
              <a:spcBef>
                <a:spcPts val="1000"/>
              </a:spcBef>
              <a:spcAft>
                <a:spcPts val="0"/>
              </a:spcAft>
              <a:buSzPts val="2000"/>
              <a:buFont typeface="Times New Roman"/>
              <a:buChar char="○"/>
            </a:pPr>
            <a:r>
              <a:rPr lang="en-US" sz="1800">
                <a:latin typeface="Times New Roman"/>
                <a:ea typeface="Times New Roman"/>
                <a:cs typeface="Times New Roman"/>
                <a:sym typeface="Times New Roman"/>
              </a:rPr>
              <a:t>The system can be used to take online interviews by creating a video calling feature, that might help people to give referrals to the eligible candidates after conducting screening rounds.</a:t>
            </a:r>
            <a:endParaRPr sz="1800">
              <a:latin typeface="Times New Roman"/>
              <a:ea typeface="Times New Roman"/>
              <a:cs typeface="Times New Roman"/>
              <a:sym typeface="Times New Roman"/>
            </a:endParaRPr>
          </a:p>
          <a:p>
            <a:pPr marL="914400" lvl="1" indent="-342900" algn="l" rtl="0">
              <a:spcBef>
                <a:spcPts val="1000"/>
              </a:spcBef>
              <a:spcAft>
                <a:spcPts val="0"/>
              </a:spcAft>
              <a:buSzPts val="1800"/>
              <a:buFont typeface="Times New Roman"/>
              <a:buChar char="○"/>
            </a:pPr>
            <a:r>
              <a:rPr lang="en-US" sz="1800">
                <a:latin typeface="Times New Roman"/>
                <a:ea typeface="Times New Roman"/>
                <a:cs typeface="Times New Roman"/>
                <a:sym typeface="Times New Roman"/>
              </a:rPr>
              <a:t>We can give premium accounts for users so they can access advanced features like going live on system, webinars access etc.</a:t>
            </a:r>
            <a:endParaRPr sz="1800">
              <a:latin typeface="Times New Roman"/>
              <a:ea typeface="Times New Roman"/>
              <a:cs typeface="Times New Roman"/>
              <a:sym typeface="Times New Roman"/>
            </a:endParaRPr>
          </a:p>
          <a:p>
            <a:pPr marL="914400" lvl="0" indent="0" algn="l" rtl="0">
              <a:spcBef>
                <a:spcPts val="1000"/>
              </a:spcBef>
              <a:spcAft>
                <a:spcPts val="1000"/>
              </a:spcAft>
              <a:buNone/>
            </a:pPr>
            <a:endParaRPr sz="180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90A231FB-4EDD-4BE7-9B55-11623A1043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sp>
        <p:nvSpPr>
          <p:cNvPr id="7" name="Date Placeholder 3">
            <a:extLst>
              <a:ext uri="{FF2B5EF4-FFF2-40B4-BE49-F238E27FC236}">
                <a16:creationId xmlns:a16="http://schemas.microsoft.com/office/drawing/2014/main" id="{505FB3E7-7124-48CC-9CF3-B2E6DBDA8B64}"/>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F2A4A07F-034C-4FAB-B2E1-24B5EAE1B5B7}"/>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53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5"/>
          <p:cNvSpPr txBox="1">
            <a:spLocks noGrp="1"/>
          </p:cNvSpPr>
          <p:nvPr>
            <p:ph type="title"/>
          </p:nvPr>
        </p:nvSpPr>
        <p:spPr>
          <a:xfrm>
            <a:off x="2607263" y="10"/>
            <a:ext cx="8911800" cy="1281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262626"/>
              </a:buClr>
              <a:buSzPts val="3600"/>
              <a:buFont typeface="Century Gothic"/>
              <a:buNone/>
            </a:pPr>
            <a:r>
              <a:rPr lang="en-US" dirty="0">
                <a:latin typeface="Times New Roman"/>
                <a:ea typeface="Times New Roman"/>
                <a:cs typeface="Times New Roman"/>
                <a:sym typeface="Times New Roman"/>
              </a:rPr>
              <a:t>References</a:t>
            </a:r>
            <a:endParaRPr dirty="0">
              <a:latin typeface="Times New Roman"/>
              <a:ea typeface="Times New Roman"/>
              <a:cs typeface="Times New Roman"/>
              <a:sym typeface="Times New Roman"/>
            </a:endParaRPr>
          </a:p>
        </p:txBody>
      </p:sp>
      <p:sp>
        <p:nvSpPr>
          <p:cNvPr id="538" name="Google Shape;538;p15"/>
          <p:cNvSpPr txBox="1">
            <a:spLocks noGrp="1"/>
          </p:cNvSpPr>
          <p:nvPr>
            <p:ph type="body" idx="1"/>
          </p:nvPr>
        </p:nvSpPr>
        <p:spPr>
          <a:xfrm>
            <a:off x="2220375" y="866225"/>
            <a:ext cx="9738300" cy="5422280"/>
          </a:xfrm>
          <a:prstGeom prst="rect">
            <a:avLst/>
          </a:prstGeom>
          <a:noFill/>
          <a:ln>
            <a:noFill/>
          </a:ln>
        </p:spPr>
        <p:txBody>
          <a:bodyPr spcFirstLastPara="1" wrap="square" lIns="91425" tIns="45700" rIns="91425" bIns="45700" anchor="t" anchorCtr="0">
            <a:normAutofit fontScale="85000" lnSpcReduction="20000"/>
          </a:bodyPr>
          <a:lstStyle/>
          <a:p>
            <a:pPr marL="342900" lvl="0" indent="-228600" algn="just" rtl="0">
              <a:lnSpc>
                <a:spcPct val="100000"/>
              </a:lnSpc>
              <a:spcBef>
                <a:spcPts val="0"/>
              </a:spcBef>
              <a:spcAft>
                <a:spcPts val="0"/>
              </a:spcAft>
              <a:buSzPts val="1800"/>
              <a:buNone/>
            </a:pPr>
            <a:r>
              <a:rPr lang="en-US" dirty="0">
                <a:latin typeface="Times New Roman"/>
                <a:ea typeface="Times New Roman"/>
                <a:cs typeface="Times New Roman"/>
                <a:sym typeface="Times New Roman"/>
              </a:rPr>
              <a:t>[1] N Rubens et al., "Alumni network analysis," in IEEE Global Engineering Education Conference (EDUCON), 2011, pp. 606- 611. </a:t>
            </a:r>
          </a:p>
          <a:p>
            <a:pPr marL="342900" lvl="0" indent="-228600" algn="just" rtl="0">
              <a:lnSpc>
                <a:spcPct val="100000"/>
              </a:lnSpc>
              <a:spcBef>
                <a:spcPts val="0"/>
              </a:spcBef>
              <a:spcAft>
                <a:spcPts val="0"/>
              </a:spcAft>
              <a:buSzPts val="1800"/>
              <a:buNone/>
            </a:pPr>
            <a:endParaRPr dirty="0">
              <a:latin typeface="Times New Roman"/>
              <a:ea typeface="Times New Roman"/>
              <a:cs typeface="Times New Roman"/>
              <a:sym typeface="Times New Roman"/>
            </a:endParaRPr>
          </a:p>
          <a:p>
            <a:pPr marL="342900" lvl="0" indent="-228600" algn="just" rtl="0">
              <a:lnSpc>
                <a:spcPct val="100000"/>
              </a:lnSpc>
              <a:spcBef>
                <a:spcPts val="0"/>
              </a:spcBef>
              <a:spcAft>
                <a:spcPts val="0"/>
              </a:spcAft>
              <a:buSzPts val="1800"/>
              <a:buNone/>
            </a:pPr>
            <a:r>
              <a:rPr lang="en-US" dirty="0">
                <a:latin typeface="Times New Roman"/>
                <a:ea typeface="Times New Roman"/>
                <a:cs typeface="Times New Roman"/>
                <a:sym typeface="Times New Roman"/>
              </a:rPr>
              <a:t>[2] Centralized Alumni Management System (CAMS) - A Prototype Proposal</a:t>
            </a:r>
            <a:endParaRPr dirty="0">
              <a:latin typeface="Times New Roman"/>
              <a:ea typeface="Times New Roman"/>
              <a:cs typeface="Times New Roman"/>
              <a:sym typeface="Times New Roman"/>
            </a:endParaRPr>
          </a:p>
          <a:p>
            <a:pPr marL="114300" lvl="0" indent="342900" algn="just" rtl="0">
              <a:lnSpc>
                <a:spcPct val="100000"/>
              </a:lnSpc>
              <a:spcBef>
                <a:spcPts val="0"/>
              </a:spcBef>
              <a:spcAft>
                <a:spcPts val="0"/>
              </a:spcAft>
              <a:buSzPts val="1800"/>
              <a:buNone/>
            </a:pPr>
            <a:r>
              <a:rPr lang="en-US" dirty="0">
                <a:latin typeface="Times New Roman"/>
                <a:ea typeface="Times New Roman"/>
                <a:cs typeface="Times New Roman"/>
                <a:sym typeface="Times New Roman"/>
              </a:rPr>
              <a:t>IEEE, Dept. of CSE, Techno International </a:t>
            </a:r>
            <a:r>
              <a:rPr lang="en-US" dirty="0" err="1">
                <a:latin typeface="Times New Roman"/>
                <a:ea typeface="Times New Roman"/>
                <a:cs typeface="Times New Roman"/>
                <a:sym typeface="Times New Roman"/>
              </a:rPr>
              <a:t>Batanagar</a:t>
            </a:r>
            <a:r>
              <a:rPr lang="en-US" dirty="0">
                <a:latin typeface="Times New Roman"/>
                <a:ea typeface="Times New Roman"/>
                <a:cs typeface="Times New Roman"/>
                <a:sym typeface="Times New Roman"/>
              </a:rPr>
              <a:t>, Kolkata, India </a:t>
            </a:r>
          </a:p>
          <a:p>
            <a:pPr marL="114300" lvl="0" indent="342900" algn="just" rtl="0">
              <a:lnSpc>
                <a:spcPct val="100000"/>
              </a:lnSpc>
              <a:spcBef>
                <a:spcPts val="0"/>
              </a:spcBef>
              <a:spcAft>
                <a:spcPts val="0"/>
              </a:spcAft>
              <a:buSzPts val="1800"/>
              <a:buNone/>
            </a:pPr>
            <a:endParaRPr dirty="0">
              <a:latin typeface="Times New Roman"/>
              <a:ea typeface="Times New Roman"/>
              <a:cs typeface="Times New Roman"/>
              <a:sym typeface="Times New Roman"/>
            </a:endParaRPr>
          </a:p>
          <a:p>
            <a:pPr marL="342900" lvl="0" indent="-228600" algn="just" rtl="0">
              <a:lnSpc>
                <a:spcPct val="100000"/>
              </a:lnSpc>
              <a:spcBef>
                <a:spcPts val="0"/>
              </a:spcBef>
              <a:spcAft>
                <a:spcPts val="0"/>
              </a:spcAft>
              <a:buSzPts val="1800"/>
              <a:buNone/>
            </a:pPr>
            <a:r>
              <a:rPr lang="en-US" dirty="0">
                <a:latin typeface="Times New Roman"/>
                <a:ea typeface="Times New Roman"/>
                <a:cs typeface="Times New Roman"/>
                <a:sym typeface="Times New Roman"/>
              </a:rPr>
              <a:t>[3] K </a:t>
            </a:r>
            <a:r>
              <a:rPr lang="en-US" dirty="0" err="1">
                <a:latin typeface="Times New Roman"/>
                <a:ea typeface="Times New Roman"/>
                <a:cs typeface="Times New Roman"/>
                <a:sym typeface="Times New Roman"/>
              </a:rPr>
              <a:t>Sivaprasad</a:t>
            </a:r>
            <a:r>
              <a:rPr lang="en-US" dirty="0">
                <a:latin typeface="Times New Roman"/>
                <a:ea typeface="Times New Roman"/>
                <a:cs typeface="Times New Roman"/>
                <a:sym typeface="Times New Roman"/>
              </a:rPr>
              <a:t>, "Making best use of alumni associations for holistic development of engineering institutes," in IEEE International Conference on Engineering Education: Innovative Practices and Future Trends (AICERA), 2012, pp. 1-11. </a:t>
            </a:r>
          </a:p>
          <a:p>
            <a:pPr marL="342900" lvl="0" indent="-228600" algn="just" rtl="0">
              <a:lnSpc>
                <a:spcPct val="100000"/>
              </a:lnSpc>
              <a:spcBef>
                <a:spcPts val="0"/>
              </a:spcBef>
              <a:spcAft>
                <a:spcPts val="0"/>
              </a:spcAft>
              <a:buSzPts val="1800"/>
              <a:buNone/>
            </a:pPr>
            <a:endParaRPr dirty="0">
              <a:latin typeface="Times New Roman"/>
              <a:ea typeface="Times New Roman"/>
              <a:cs typeface="Times New Roman"/>
              <a:sym typeface="Times New Roman"/>
            </a:endParaRPr>
          </a:p>
          <a:p>
            <a:pPr marL="342900" lvl="0" indent="-228600" algn="just" rtl="0">
              <a:lnSpc>
                <a:spcPct val="100000"/>
              </a:lnSpc>
              <a:spcBef>
                <a:spcPts val="0"/>
              </a:spcBef>
              <a:spcAft>
                <a:spcPts val="0"/>
              </a:spcAft>
              <a:buSzPts val="1800"/>
              <a:buNone/>
            </a:pPr>
            <a:r>
              <a:rPr lang="en-US" dirty="0">
                <a:latin typeface="Times New Roman"/>
                <a:ea typeface="Times New Roman"/>
                <a:cs typeface="Times New Roman"/>
                <a:sym typeface="Times New Roman"/>
              </a:rPr>
              <a:t>[4] </a:t>
            </a:r>
            <a:r>
              <a:rPr lang="en-US" dirty="0" err="1">
                <a:latin typeface="Times New Roman"/>
                <a:ea typeface="Times New Roman"/>
                <a:cs typeface="Times New Roman"/>
                <a:sym typeface="Times New Roman"/>
              </a:rPr>
              <a:t>Almabay</a:t>
            </a:r>
            <a:r>
              <a:rPr lang="en-US" dirty="0">
                <a:latin typeface="Times New Roman"/>
                <a:ea typeface="Times New Roman"/>
                <a:cs typeface="Times New Roman"/>
                <a:sym typeface="Times New Roman"/>
              </a:rPr>
              <a:t>. [Online]. HYPERLINK "https://www.almabay.com/" https://www.almabay.com/ </a:t>
            </a:r>
          </a:p>
          <a:p>
            <a:pPr marL="342900" lvl="0" indent="-228600" algn="just" rtl="0">
              <a:lnSpc>
                <a:spcPct val="100000"/>
              </a:lnSpc>
              <a:spcBef>
                <a:spcPts val="0"/>
              </a:spcBef>
              <a:spcAft>
                <a:spcPts val="0"/>
              </a:spcAft>
              <a:buSzPts val="1800"/>
              <a:buNone/>
            </a:pPr>
            <a:endParaRPr dirty="0">
              <a:latin typeface="Times New Roman"/>
              <a:ea typeface="Times New Roman"/>
              <a:cs typeface="Times New Roman"/>
              <a:sym typeface="Times New Roman"/>
            </a:endParaRPr>
          </a:p>
          <a:p>
            <a:pPr marL="342900" lvl="0" indent="-228600" algn="just" rtl="0">
              <a:lnSpc>
                <a:spcPct val="100000"/>
              </a:lnSpc>
              <a:spcBef>
                <a:spcPts val="0"/>
              </a:spcBef>
              <a:spcAft>
                <a:spcPts val="0"/>
              </a:spcAft>
              <a:buSzPts val="1800"/>
              <a:buNone/>
            </a:pPr>
            <a:r>
              <a:rPr lang="en-US" dirty="0">
                <a:latin typeface="Times New Roman"/>
                <a:ea typeface="Times New Roman"/>
                <a:cs typeface="Times New Roman"/>
                <a:sym typeface="Times New Roman"/>
              </a:rPr>
              <a:t>[5] </a:t>
            </a:r>
            <a:r>
              <a:rPr lang="en-US" dirty="0" err="1">
                <a:latin typeface="Times New Roman"/>
                <a:ea typeface="Times New Roman"/>
                <a:cs typeface="Times New Roman"/>
                <a:sym typeface="Times New Roman"/>
              </a:rPr>
              <a:t>AlmaConnect</a:t>
            </a:r>
            <a:r>
              <a:rPr lang="en-US" dirty="0">
                <a:latin typeface="Times New Roman"/>
                <a:ea typeface="Times New Roman"/>
                <a:cs typeface="Times New Roman"/>
                <a:sym typeface="Times New Roman"/>
              </a:rPr>
              <a:t>. [Online]. HYPERLINK "https://www.almaconnect.com/" https://www.almaconnect.com/ </a:t>
            </a:r>
          </a:p>
          <a:p>
            <a:pPr marL="342900" lvl="0" indent="-228600" algn="just" rtl="0">
              <a:lnSpc>
                <a:spcPct val="100000"/>
              </a:lnSpc>
              <a:spcBef>
                <a:spcPts val="0"/>
              </a:spcBef>
              <a:spcAft>
                <a:spcPts val="0"/>
              </a:spcAft>
              <a:buSzPts val="1800"/>
              <a:buNone/>
            </a:pPr>
            <a:endParaRPr dirty="0">
              <a:latin typeface="Times New Roman"/>
              <a:ea typeface="Times New Roman"/>
              <a:cs typeface="Times New Roman"/>
              <a:sym typeface="Times New Roman"/>
            </a:endParaRPr>
          </a:p>
          <a:p>
            <a:pPr marL="342900" lvl="0" indent="-228600" algn="just" rtl="0">
              <a:lnSpc>
                <a:spcPct val="100000"/>
              </a:lnSpc>
              <a:spcBef>
                <a:spcPts val="0"/>
              </a:spcBef>
              <a:spcAft>
                <a:spcPts val="0"/>
              </a:spcAft>
              <a:buSzPts val="1800"/>
              <a:buNone/>
            </a:pPr>
            <a:r>
              <a:rPr lang="en-US" dirty="0">
                <a:latin typeface="Times New Roman"/>
                <a:ea typeface="Times New Roman"/>
                <a:cs typeface="Times New Roman"/>
                <a:sym typeface="Times New Roman"/>
              </a:rPr>
              <a:t>[6] </a:t>
            </a:r>
            <a:r>
              <a:rPr lang="en-US" dirty="0" err="1">
                <a:latin typeface="Times New Roman"/>
                <a:ea typeface="Times New Roman"/>
                <a:cs typeface="Times New Roman"/>
                <a:sym typeface="Times New Roman"/>
              </a:rPr>
              <a:t>Alumnet</a:t>
            </a:r>
            <a:r>
              <a:rPr lang="en-US" dirty="0">
                <a:latin typeface="Times New Roman"/>
                <a:ea typeface="Times New Roman"/>
                <a:cs typeface="Times New Roman"/>
                <a:sym typeface="Times New Roman"/>
              </a:rPr>
              <a:t>. [Online]. HYPERLINK "https://www.alumnet.co.za/" https://www.alumnet.co.za/ </a:t>
            </a:r>
          </a:p>
          <a:p>
            <a:pPr marL="342900" lvl="0" indent="-228600" algn="just" rtl="0">
              <a:lnSpc>
                <a:spcPct val="100000"/>
              </a:lnSpc>
              <a:spcBef>
                <a:spcPts val="0"/>
              </a:spcBef>
              <a:spcAft>
                <a:spcPts val="0"/>
              </a:spcAft>
              <a:buSzPts val="1800"/>
              <a:buNone/>
            </a:pPr>
            <a:endParaRPr dirty="0">
              <a:latin typeface="Times New Roman"/>
              <a:ea typeface="Times New Roman"/>
              <a:cs typeface="Times New Roman"/>
              <a:sym typeface="Times New Roman"/>
            </a:endParaRPr>
          </a:p>
          <a:p>
            <a:pPr marL="342900" lvl="0" indent="-228600" algn="just" rtl="0">
              <a:lnSpc>
                <a:spcPct val="100000"/>
              </a:lnSpc>
              <a:spcBef>
                <a:spcPts val="0"/>
              </a:spcBef>
              <a:spcAft>
                <a:spcPts val="0"/>
              </a:spcAft>
              <a:buSzPts val="1800"/>
              <a:buNone/>
            </a:pPr>
            <a:r>
              <a:rPr lang="en-US" dirty="0">
                <a:latin typeface="Times New Roman"/>
                <a:ea typeface="Times New Roman"/>
                <a:cs typeface="Times New Roman"/>
                <a:sym typeface="Times New Roman"/>
              </a:rPr>
              <a:t>[7] </a:t>
            </a:r>
            <a:r>
              <a:rPr lang="en-US" dirty="0" err="1">
                <a:latin typeface="Times New Roman"/>
                <a:ea typeface="Times New Roman"/>
                <a:cs typeface="Times New Roman"/>
                <a:sym typeface="Times New Roman"/>
              </a:rPr>
              <a:t>almabase</a:t>
            </a:r>
            <a:r>
              <a:rPr lang="en-US" dirty="0">
                <a:latin typeface="Times New Roman"/>
                <a:ea typeface="Times New Roman"/>
                <a:cs typeface="Times New Roman"/>
                <a:sym typeface="Times New Roman"/>
              </a:rPr>
              <a:t>. [Online]. HYPERLINK "https://www.almabase.com/" https://www.almabase.com/ </a:t>
            </a:r>
          </a:p>
          <a:p>
            <a:pPr marL="342900" lvl="0" indent="-228600" algn="just" rtl="0">
              <a:lnSpc>
                <a:spcPct val="100000"/>
              </a:lnSpc>
              <a:spcBef>
                <a:spcPts val="0"/>
              </a:spcBef>
              <a:spcAft>
                <a:spcPts val="0"/>
              </a:spcAft>
              <a:buSzPts val="1800"/>
              <a:buNone/>
            </a:pPr>
            <a:endParaRPr dirty="0">
              <a:latin typeface="Times New Roman"/>
              <a:ea typeface="Times New Roman"/>
              <a:cs typeface="Times New Roman"/>
              <a:sym typeface="Times New Roman"/>
            </a:endParaRPr>
          </a:p>
          <a:p>
            <a:pPr marL="342900" lvl="0" indent="-228600" algn="just" rtl="0">
              <a:lnSpc>
                <a:spcPct val="100000"/>
              </a:lnSpc>
              <a:spcBef>
                <a:spcPts val="0"/>
              </a:spcBef>
              <a:spcAft>
                <a:spcPts val="0"/>
              </a:spcAft>
              <a:buSzPts val="1800"/>
              <a:buNone/>
            </a:pPr>
            <a:r>
              <a:rPr lang="en-US" dirty="0">
                <a:latin typeface="Times New Roman"/>
                <a:ea typeface="Times New Roman"/>
                <a:cs typeface="Times New Roman"/>
                <a:sym typeface="Times New Roman"/>
              </a:rPr>
              <a:t>[8] J E Sharp, "Work in progress: alumni mentoring of engineers in a technical communication course," in 34th Annual Frontiers in Education, 2004, pp. F2F-11. </a:t>
            </a:r>
          </a:p>
          <a:p>
            <a:pPr marL="342900" lvl="0" indent="-228600" algn="just" rtl="0">
              <a:lnSpc>
                <a:spcPct val="100000"/>
              </a:lnSpc>
              <a:spcBef>
                <a:spcPts val="0"/>
              </a:spcBef>
              <a:spcAft>
                <a:spcPts val="0"/>
              </a:spcAft>
              <a:buSzPts val="1800"/>
              <a:buNone/>
            </a:pPr>
            <a:endParaRPr dirty="0">
              <a:latin typeface="Times New Roman"/>
              <a:ea typeface="Times New Roman"/>
              <a:cs typeface="Times New Roman"/>
              <a:sym typeface="Times New Roman"/>
            </a:endParaRPr>
          </a:p>
          <a:p>
            <a:pPr marL="342900" lvl="0" indent="-228600" algn="just" rtl="0">
              <a:lnSpc>
                <a:spcPct val="100000"/>
              </a:lnSpc>
              <a:spcBef>
                <a:spcPts val="0"/>
              </a:spcBef>
              <a:spcAft>
                <a:spcPts val="0"/>
              </a:spcAft>
              <a:buSzPts val="1800"/>
              <a:buNone/>
            </a:pPr>
            <a:r>
              <a:rPr lang="en-US" dirty="0">
                <a:latin typeface="Times New Roman"/>
                <a:ea typeface="Times New Roman"/>
                <a:cs typeface="Times New Roman"/>
                <a:sym typeface="Times New Roman"/>
              </a:rPr>
              <a:t>[9] J L Huff, W C </a:t>
            </a:r>
            <a:r>
              <a:rPr lang="en-US" dirty="0" err="1">
                <a:latin typeface="Times New Roman"/>
                <a:ea typeface="Times New Roman"/>
                <a:cs typeface="Times New Roman"/>
                <a:sym typeface="Times New Roman"/>
              </a:rPr>
              <a:t>Qakes</a:t>
            </a:r>
            <a:r>
              <a:rPr lang="en-US" dirty="0">
                <a:latin typeface="Times New Roman"/>
                <a:ea typeface="Times New Roman"/>
                <a:cs typeface="Times New Roman"/>
                <a:sym typeface="Times New Roman"/>
              </a:rPr>
              <a:t>, and C B </a:t>
            </a:r>
            <a:r>
              <a:rPr lang="en-US" dirty="0" err="1">
                <a:latin typeface="Times New Roman"/>
                <a:ea typeface="Times New Roman"/>
                <a:cs typeface="Times New Roman"/>
                <a:sym typeface="Times New Roman"/>
              </a:rPr>
              <a:t>Zoltowski</a:t>
            </a:r>
            <a:r>
              <a:rPr lang="en-US" dirty="0">
                <a:latin typeface="Times New Roman"/>
                <a:ea typeface="Times New Roman"/>
                <a:cs typeface="Times New Roman"/>
                <a:sym typeface="Times New Roman"/>
              </a:rPr>
              <a:t>, "Work in progress: Understanding professional competency formation in a </a:t>
            </a:r>
            <a:r>
              <a:rPr lang="en-US" dirty="0" err="1">
                <a:latin typeface="Times New Roman"/>
                <a:ea typeface="Times New Roman"/>
                <a:cs typeface="Times New Roman"/>
                <a:sym typeface="Times New Roman"/>
              </a:rPr>
              <a:t>servicelearning</a:t>
            </a:r>
            <a:r>
              <a:rPr lang="en-US" dirty="0">
                <a:latin typeface="Times New Roman"/>
                <a:ea typeface="Times New Roman"/>
                <a:cs typeface="Times New Roman"/>
                <a:sym typeface="Times New Roman"/>
              </a:rPr>
              <a:t> context from an alumni perspective," in 2012 Frontiers in Education Conference Proceedings, 2012, pp. 1-3. </a:t>
            </a:r>
          </a:p>
          <a:p>
            <a:pPr marL="342900" lvl="0" indent="-228600" algn="just" rtl="0">
              <a:lnSpc>
                <a:spcPct val="100000"/>
              </a:lnSpc>
              <a:spcBef>
                <a:spcPts val="0"/>
              </a:spcBef>
              <a:spcAft>
                <a:spcPts val="0"/>
              </a:spcAft>
              <a:buSzPts val="1800"/>
              <a:buNone/>
            </a:pPr>
            <a:endParaRPr dirty="0">
              <a:latin typeface="Times New Roman"/>
              <a:ea typeface="Times New Roman"/>
              <a:cs typeface="Times New Roman"/>
              <a:sym typeface="Times New Roman"/>
            </a:endParaRPr>
          </a:p>
          <a:p>
            <a:pPr marL="342900" lvl="0" indent="-228600" algn="just" rtl="0">
              <a:lnSpc>
                <a:spcPct val="100000"/>
              </a:lnSpc>
              <a:spcBef>
                <a:spcPts val="0"/>
              </a:spcBef>
              <a:spcAft>
                <a:spcPts val="0"/>
              </a:spcAft>
              <a:buSzPts val="1800"/>
              <a:buNone/>
            </a:pPr>
            <a:r>
              <a:rPr lang="en-US" dirty="0">
                <a:latin typeface="Times New Roman"/>
                <a:ea typeface="Times New Roman"/>
                <a:cs typeface="Times New Roman"/>
                <a:sym typeface="Times New Roman"/>
              </a:rPr>
              <a:t>[10] J E Sharp, "Work in Progress: Using Mock Telephone Interviews with Alumni to Teach Job Search Communication," in Frontiers in Education. 36th Annual Conference, 2006, pp. 7- 8.</a:t>
            </a:r>
            <a:endParaRPr dirty="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D9DA1A94-A578-439D-ABF4-B8E0C2FB98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
        <p:nvSpPr>
          <p:cNvPr id="7" name="Date Placeholder 3">
            <a:extLst>
              <a:ext uri="{FF2B5EF4-FFF2-40B4-BE49-F238E27FC236}">
                <a16:creationId xmlns:a16="http://schemas.microsoft.com/office/drawing/2014/main" id="{E2066FE8-1A54-4A19-9B85-1441AA8D75A4}"/>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tx1"/>
                </a:solidFill>
                <a:latin typeface="Times New Roman" panose="02020603050405020304" pitchFamily="18" charset="0"/>
                <a:cs typeface="Times New Roman" panose="02020603050405020304" pitchFamily="18" charset="0"/>
              </a:rPr>
              <a:t>23.05.2020</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8" name="Footer Placeholder 1">
            <a:extLst>
              <a:ext uri="{FF2B5EF4-FFF2-40B4-BE49-F238E27FC236}">
                <a16:creationId xmlns:a16="http://schemas.microsoft.com/office/drawing/2014/main" id="{31931BBD-1945-48D5-8B96-433C18EDE46E}"/>
              </a:ext>
            </a:extLst>
          </p:cNvPr>
          <p:cNvSpPr txBox="1">
            <a:spLocks/>
          </p:cNvSpPr>
          <p:nvPr/>
        </p:nvSpPr>
        <p:spPr>
          <a:xfrm>
            <a:off x="4583289"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54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lin ang="5400012" scaled="0"/>
        </a:gradFill>
        <a:effectLst/>
      </p:bgPr>
    </p:bg>
    <p:spTree>
      <p:nvGrpSpPr>
        <p:cNvPr id="1" name="Shape 542"/>
        <p:cNvGrpSpPr/>
        <p:nvPr/>
      </p:nvGrpSpPr>
      <p:grpSpPr>
        <a:xfrm>
          <a:off x="0" y="0"/>
          <a:ext cx="0" cy="0"/>
          <a:chOff x="0" y="0"/>
          <a:chExt cx="0" cy="0"/>
        </a:xfrm>
      </p:grpSpPr>
      <p:sp>
        <p:nvSpPr>
          <p:cNvPr id="543" name="Google Shape;543;g84f6104c9f_0_0"/>
          <p:cNvSpPr txBox="1">
            <a:spLocks noGrp="1"/>
          </p:cNvSpPr>
          <p:nvPr>
            <p:ph type="body" idx="1"/>
          </p:nvPr>
        </p:nvSpPr>
        <p:spPr>
          <a:xfrm>
            <a:off x="2589212" y="2133600"/>
            <a:ext cx="8915400" cy="3777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9600">
                <a:solidFill>
                  <a:srgbClr val="D9EAD3"/>
                </a:solidFill>
                <a:latin typeface="Caveat"/>
                <a:ea typeface="Caveat"/>
                <a:cs typeface="Caveat"/>
                <a:sym typeface="Caveat"/>
              </a:rPr>
              <a:t> Thank you!</a:t>
            </a:r>
            <a:endParaRPr sz="9600">
              <a:solidFill>
                <a:srgbClr val="D9EAD3"/>
              </a:solidFill>
              <a:latin typeface="Caveat"/>
              <a:ea typeface="Caveat"/>
              <a:cs typeface="Caveat"/>
              <a:sym typeface="Caveat"/>
            </a:endParaRPr>
          </a:p>
        </p:txBody>
      </p:sp>
      <p:cxnSp>
        <p:nvCxnSpPr>
          <p:cNvPr id="544" name="Google Shape;544;g84f6104c9f_0_0"/>
          <p:cNvCxnSpPr/>
          <p:nvPr/>
        </p:nvCxnSpPr>
        <p:spPr>
          <a:xfrm rot="10800000" flipH="1">
            <a:off x="3091425" y="3896975"/>
            <a:ext cx="7450200" cy="59100"/>
          </a:xfrm>
          <a:prstGeom prst="straightConnector1">
            <a:avLst/>
          </a:prstGeom>
          <a:noFill/>
          <a:ln w="76200" cap="flat" cmpd="sng">
            <a:solidFill>
              <a:schemeClr val="dk2"/>
            </a:solidFill>
            <a:prstDash val="solid"/>
            <a:round/>
            <a:headEnd type="none" w="med" len="med"/>
            <a:tailEnd type="none" w="med" len="med"/>
          </a:ln>
        </p:spPr>
      </p:cxnSp>
      <p:sp>
        <p:nvSpPr>
          <p:cNvPr id="545" name="Google Shape;545;g84f6104c9f_0_0"/>
          <p:cNvSpPr txBox="1"/>
          <p:nvPr/>
        </p:nvSpPr>
        <p:spPr>
          <a:xfrm>
            <a:off x="3091425" y="4346950"/>
            <a:ext cx="6822600" cy="7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i="1">
                <a:solidFill>
                  <a:srgbClr val="6D9EEB"/>
                </a:solidFill>
                <a:latin typeface="Fugaz One"/>
                <a:ea typeface="Fugaz One"/>
                <a:cs typeface="Fugaz One"/>
                <a:sym typeface="Fugaz One"/>
              </a:rPr>
              <a:t>..Team AMS</a:t>
            </a:r>
            <a:endParaRPr sz="2200" i="1">
              <a:solidFill>
                <a:srgbClr val="6D9EEB"/>
              </a:solidFill>
              <a:latin typeface="Fugaz One"/>
              <a:ea typeface="Fugaz One"/>
              <a:cs typeface="Fugaz One"/>
              <a:sym typeface="Fugaz One"/>
            </a:endParaRPr>
          </a:p>
        </p:txBody>
      </p:sp>
      <p:sp>
        <p:nvSpPr>
          <p:cNvPr id="3" name="Slide Number Placeholder 2">
            <a:extLst>
              <a:ext uri="{FF2B5EF4-FFF2-40B4-BE49-F238E27FC236}">
                <a16:creationId xmlns:a16="http://schemas.microsoft.com/office/drawing/2014/main" id="{7A34A87B-44D7-4E45-B5A7-CDC6ECBD2C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
        <p:nvSpPr>
          <p:cNvPr id="8" name="Date Placeholder 3">
            <a:extLst>
              <a:ext uri="{FF2B5EF4-FFF2-40B4-BE49-F238E27FC236}">
                <a16:creationId xmlns:a16="http://schemas.microsoft.com/office/drawing/2014/main" id="{1BE5BD8B-BCBB-4531-9FE6-1FF2625A5123}"/>
              </a:ext>
            </a:extLst>
          </p:cNvPr>
          <p:cNvSpPr txBox="1">
            <a:spLocks/>
          </p:cNvSpPr>
          <p:nvPr/>
        </p:nvSpPr>
        <p:spPr>
          <a:xfrm>
            <a:off x="2589212" y="6480140"/>
            <a:ext cx="1096610" cy="37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a:solidFill>
                  <a:schemeClr val="bg1"/>
                </a:solidFill>
                <a:latin typeface="Times New Roman" panose="02020603050405020304" pitchFamily="18" charset="0"/>
                <a:cs typeface="Times New Roman" panose="02020603050405020304" pitchFamily="18" charset="0"/>
              </a:rPr>
              <a:t>23.05.2020</a:t>
            </a: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9" name="Footer Placeholder 1">
            <a:extLst>
              <a:ext uri="{FF2B5EF4-FFF2-40B4-BE49-F238E27FC236}">
                <a16:creationId xmlns:a16="http://schemas.microsoft.com/office/drawing/2014/main" id="{C2FBDC6A-A3A4-4D72-8A90-0363D4195238}"/>
              </a:ext>
            </a:extLst>
          </p:cNvPr>
          <p:cNvSpPr txBox="1">
            <a:spLocks/>
          </p:cNvSpPr>
          <p:nvPr/>
        </p:nvSpPr>
        <p:spPr>
          <a:xfrm>
            <a:off x="4572000" y="6485540"/>
            <a:ext cx="7620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sz="1000" dirty="0">
                <a:solidFill>
                  <a:schemeClr val="bg1"/>
                </a:solidFill>
                <a:latin typeface="Times New Roman" panose="02020603050405020304" pitchFamily="18" charset="0"/>
                <a:cs typeface="Times New Roman" panose="02020603050405020304" pitchFamily="18" charset="0"/>
              </a:rPr>
              <a:t>Department of Computer Science &amp; Engineering					                          55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84f6104c9f_0_26"/>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500">
                <a:latin typeface="Times New Roman"/>
                <a:ea typeface="Times New Roman"/>
                <a:cs typeface="Times New Roman"/>
                <a:sym typeface="Times New Roman"/>
              </a:rPr>
              <a:t> Back end Development</a:t>
            </a:r>
            <a:endParaRPr sz="3500">
              <a:latin typeface="Times New Roman"/>
              <a:ea typeface="Times New Roman"/>
              <a:cs typeface="Times New Roman"/>
              <a:sym typeface="Times New Roman"/>
            </a:endParaRPr>
          </a:p>
        </p:txBody>
      </p:sp>
      <p:sp>
        <p:nvSpPr>
          <p:cNvPr id="198" name="Google Shape;198;g84f6104c9f_0_26"/>
          <p:cNvSpPr txBox="1">
            <a:spLocks noGrp="1"/>
          </p:cNvSpPr>
          <p:nvPr>
            <p:ph type="body" idx="1"/>
          </p:nvPr>
        </p:nvSpPr>
        <p:spPr>
          <a:xfrm>
            <a:off x="2589200" y="1279200"/>
            <a:ext cx="8915400" cy="4632000"/>
          </a:xfrm>
          <a:prstGeom prst="rect">
            <a:avLst/>
          </a:prstGeom>
        </p:spPr>
        <p:txBody>
          <a:bodyPr spcFirstLastPara="1" wrap="square" lIns="91425" tIns="45700" rIns="91425" bIns="45700" anchor="t" anchorCtr="0">
            <a:noAutofit/>
          </a:bodyPr>
          <a:lstStyle/>
          <a:p>
            <a:pPr marL="0" lvl="0" indent="0" algn="just" rtl="0">
              <a:spcBef>
                <a:spcPts val="150"/>
              </a:spcBef>
              <a:spcAft>
                <a:spcPts val="0"/>
              </a:spcAft>
              <a:buNone/>
            </a:pPr>
            <a:endParaRPr sz="1200" b="1">
              <a:solidFill>
                <a:schemeClr val="dk1"/>
              </a:solidFill>
              <a:latin typeface="Times New Roman"/>
              <a:ea typeface="Times New Roman"/>
              <a:cs typeface="Times New Roman"/>
              <a:sym typeface="Times New Roman"/>
            </a:endParaRPr>
          </a:p>
          <a:p>
            <a:pPr marL="457200" lvl="0" indent="-355600" algn="just" rtl="0">
              <a:spcBef>
                <a:spcPts val="150"/>
              </a:spcBef>
              <a:spcAft>
                <a:spcPts val="0"/>
              </a:spcAft>
              <a:buClr>
                <a:srgbClr val="980000"/>
              </a:buClr>
              <a:buSzPts val="2000"/>
              <a:buFont typeface="Times New Roman"/>
              <a:buChar char="●"/>
            </a:pPr>
            <a:r>
              <a:rPr lang="en-US" sz="2000">
                <a:solidFill>
                  <a:schemeClr val="dk1"/>
                </a:solidFill>
                <a:latin typeface="Times New Roman"/>
                <a:ea typeface="Times New Roman"/>
                <a:cs typeface="Times New Roman"/>
                <a:sym typeface="Times New Roman"/>
              </a:rPr>
              <a:t>Back-end development controls what goes on behind the scenes of a web application. A back-end often uses a database to generate the front-end.</a:t>
            </a:r>
            <a:endParaRPr sz="2000">
              <a:solidFill>
                <a:schemeClr val="dk1"/>
              </a:solidFill>
              <a:latin typeface="Times New Roman"/>
              <a:ea typeface="Times New Roman"/>
              <a:cs typeface="Times New Roman"/>
              <a:sym typeface="Times New Roman"/>
            </a:endParaRPr>
          </a:p>
          <a:p>
            <a:pPr marL="457200" lvl="0" indent="-355600" algn="just" rtl="0">
              <a:spcBef>
                <a:spcPts val="1000"/>
              </a:spcBef>
              <a:spcAft>
                <a:spcPts val="0"/>
              </a:spcAft>
              <a:buClr>
                <a:srgbClr val="980000"/>
              </a:buClr>
              <a:buSzPts val="2000"/>
              <a:buFont typeface="Times New Roman"/>
              <a:buChar char="●"/>
            </a:pPr>
            <a:r>
              <a:rPr lang="en-US" sz="2000">
                <a:solidFill>
                  <a:schemeClr val="dk1"/>
                </a:solidFill>
                <a:latin typeface="Times New Roman"/>
                <a:ea typeface="Times New Roman"/>
                <a:cs typeface="Times New Roman"/>
                <a:sym typeface="Times New Roman"/>
              </a:rPr>
              <a:t>Back-end scripts are written in many different coding languages and frameworks, such as:</a:t>
            </a:r>
            <a:endParaRPr sz="2000">
              <a:solidFill>
                <a:schemeClr val="dk1"/>
              </a:solidFill>
              <a:latin typeface="Times New Roman"/>
              <a:ea typeface="Times New Roman"/>
              <a:cs typeface="Times New Roman"/>
              <a:sym typeface="Times New Roman"/>
            </a:endParaRPr>
          </a:p>
          <a:p>
            <a:pPr marL="914400" lvl="0" indent="-355600" algn="just" rtl="0">
              <a:spcBef>
                <a:spcPts val="1000"/>
              </a:spcBef>
              <a:spcAft>
                <a:spcPts val="0"/>
              </a:spcAft>
              <a:buClr>
                <a:srgbClr val="980000"/>
              </a:buClr>
              <a:buSzPts val="2000"/>
              <a:buFont typeface="Times New Roman"/>
              <a:buAutoNum type="arabicPeriod"/>
            </a:pPr>
            <a:r>
              <a:rPr lang="en-US" sz="2000">
                <a:solidFill>
                  <a:schemeClr val="dk1"/>
                </a:solidFill>
                <a:latin typeface="Times New Roman"/>
                <a:ea typeface="Times New Roman"/>
                <a:cs typeface="Times New Roman"/>
                <a:sym typeface="Times New Roman"/>
              </a:rPr>
              <a:t>PHP</a:t>
            </a:r>
            <a:endParaRPr sz="2000">
              <a:solidFill>
                <a:schemeClr val="dk1"/>
              </a:solidFill>
              <a:latin typeface="Times New Roman"/>
              <a:ea typeface="Times New Roman"/>
              <a:cs typeface="Times New Roman"/>
              <a:sym typeface="Times New Roman"/>
            </a:endParaRPr>
          </a:p>
          <a:p>
            <a:pPr marL="914400" lvl="0" indent="-355600" algn="just" rtl="0">
              <a:spcBef>
                <a:spcPts val="1000"/>
              </a:spcBef>
              <a:spcAft>
                <a:spcPts val="0"/>
              </a:spcAft>
              <a:buClr>
                <a:srgbClr val="980000"/>
              </a:buClr>
              <a:buSzPts val="2000"/>
              <a:buFont typeface="Times New Roman"/>
              <a:buAutoNum type="arabicPeriod"/>
            </a:pPr>
            <a:r>
              <a:rPr lang="en-US" sz="2000">
                <a:solidFill>
                  <a:schemeClr val="dk1"/>
                </a:solidFill>
                <a:latin typeface="Times New Roman"/>
                <a:ea typeface="Times New Roman"/>
                <a:cs typeface="Times New Roman"/>
                <a:sym typeface="Times New Roman"/>
              </a:rPr>
              <a:t>Ruby on Rails</a:t>
            </a:r>
            <a:endParaRPr sz="2000">
              <a:solidFill>
                <a:schemeClr val="dk1"/>
              </a:solidFill>
              <a:latin typeface="Times New Roman"/>
              <a:ea typeface="Times New Roman"/>
              <a:cs typeface="Times New Roman"/>
              <a:sym typeface="Times New Roman"/>
            </a:endParaRPr>
          </a:p>
          <a:p>
            <a:pPr marL="914400" lvl="0" indent="-355600" algn="just" rtl="0">
              <a:spcBef>
                <a:spcPts val="1000"/>
              </a:spcBef>
              <a:spcAft>
                <a:spcPts val="0"/>
              </a:spcAft>
              <a:buClr>
                <a:srgbClr val="980000"/>
              </a:buClr>
              <a:buSzPts val="2000"/>
              <a:buFont typeface="Times New Roman"/>
              <a:buAutoNum type="arabicPeriod"/>
            </a:pPr>
            <a:r>
              <a:rPr lang="en-US" sz="2000">
                <a:solidFill>
                  <a:schemeClr val="dk1"/>
                </a:solidFill>
                <a:latin typeface="Times New Roman"/>
                <a:ea typeface="Times New Roman"/>
                <a:cs typeface="Times New Roman"/>
                <a:sym typeface="Times New Roman"/>
              </a:rPr>
              <a:t>ASP.NET</a:t>
            </a:r>
            <a:endParaRPr sz="2000">
              <a:solidFill>
                <a:schemeClr val="dk1"/>
              </a:solidFill>
              <a:latin typeface="Times New Roman"/>
              <a:ea typeface="Times New Roman"/>
              <a:cs typeface="Times New Roman"/>
              <a:sym typeface="Times New Roman"/>
            </a:endParaRPr>
          </a:p>
          <a:p>
            <a:pPr marL="914400" lvl="0" indent="-355600" algn="just" rtl="0">
              <a:spcBef>
                <a:spcPts val="1000"/>
              </a:spcBef>
              <a:spcAft>
                <a:spcPts val="0"/>
              </a:spcAft>
              <a:buClr>
                <a:srgbClr val="980000"/>
              </a:buClr>
              <a:buSzPts val="2000"/>
              <a:buFont typeface="Times New Roman"/>
              <a:buAutoNum type="arabicPeriod"/>
            </a:pPr>
            <a:r>
              <a:rPr lang="en-US" sz="2000">
                <a:solidFill>
                  <a:schemeClr val="dk1"/>
                </a:solidFill>
                <a:latin typeface="Times New Roman"/>
                <a:ea typeface="Times New Roman"/>
                <a:cs typeface="Times New Roman"/>
                <a:sym typeface="Times New Roman"/>
              </a:rPr>
              <a:t>Perl</a:t>
            </a:r>
            <a:endParaRPr sz="2000">
              <a:solidFill>
                <a:schemeClr val="dk1"/>
              </a:solidFill>
              <a:latin typeface="Times New Roman"/>
              <a:ea typeface="Times New Roman"/>
              <a:cs typeface="Times New Roman"/>
              <a:sym typeface="Times New Roman"/>
            </a:endParaRPr>
          </a:p>
          <a:p>
            <a:pPr marL="914400" lvl="0" indent="-355600" algn="just" rtl="0">
              <a:spcBef>
                <a:spcPts val="1000"/>
              </a:spcBef>
              <a:spcAft>
                <a:spcPts val="0"/>
              </a:spcAft>
              <a:buClr>
                <a:srgbClr val="980000"/>
              </a:buClr>
              <a:buSzPts val="2000"/>
              <a:buFont typeface="Times New Roman"/>
              <a:buAutoNum type="arabicPeriod"/>
            </a:pPr>
            <a:r>
              <a:rPr lang="en-US" sz="2000">
                <a:solidFill>
                  <a:schemeClr val="dk1"/>
                </a:solidFill>
                <a:latin typeface="Times New Roman"/>
                <a:ea typeface="Times New Roman"/>
                <a:cs typeface="Times New Roman"/>
                <a:sym typeface="Times New Roman"/>
              </a:rPr>
              <a:t>Java</a:t>
            </a:r>
            <a:endParaRPr sz="2000">
              <a:solidFill>
                <a:schemeClr val="dk1"/>
              </a:solidFill>
              <a:latin typeface="Times New Roman"/>
              <a:ea typeface="Times New Roman"/>
              <a:cs typeface="Times New Roman"/>
              <a:sym typeface="Times New Roman"/>
            </a:endParaRPr>
          </a:p>
          <a:p>
            <a:pPr marL="914400" lvl="0" indent="-355600" algn="just" rtl="0">
              <a:spcBef>
                <a:spcPts val="1000"/>
              </a:spcBef>
              <a:spcAft>
                <a:spcPts val="0"/>
              </a:spcAft>
              <a:buClr>
                <a:srgbClr val="980000"/>
              </a:buClr>
              <a:buSzPts val="2000"/>
              <a:buFont typeface="Times New Roman"/>
              <a:buAutoNum type="arabicPeriod"/>
            </a:pPr>
            <a:r>
              <a:rPr lang="en-US" sz="2000">
                <a:solidFill>
                  <a:schemeClr val="dk1"/>
                </a:solidFill>
                <a:latin typeface="Times New Roman"/>
                <a:ea typeface="Times New Roman"/>
                <a:cs typeface="Times New Roman"/>
                <a:sym typeface="Times New Roman"/>
              </a:rPr>
              <a:t>Node.js</a:t>
            </a:r>
            <a:endParaRPr sz="2000">
              <a:solidFill>
                <a:schemeClr val="dk1"/>
              </a:solidFill>
              <a:latin typeface="Times New Roman"/>
              <a:ea typeface="Times New Roman"/>
              <a:cs typeface="Times New Roman"/>
              <a:sym typeface="Times New Roman"/>
            </a:endParaRPr>
          </a:p>
          <a:p>
            <a:pPr marL="914400" lvl="0" indent="-355600" algn="just" rtl="0">
              <a:spcBef>
                <a:spcPts val="1000"/>
              </a:spcBef>
              <a:spcAft>
                <a:spcPts val="1000"/>
              </a:spcAft>
              <a:buClr>
                <a:srgbClr val="980000"/>
              </a:buClr>
              <a:buSzPts val="2000"/>
              <a:buFont typeface="Times New Roman"/>
              <a:buAutoNum type="arabicPeriod"/>
            </a:pPr>
            <a:r>
              <a:rPr lang="en-US" sz="2000">
                <a:solidFill>
                  <a:schemeClr val="dk1"/>
                </a:solidFill>
                <a:latin typeface="Times New Roman"/>
                <a:ea typeface="Times New Roman"/>
                <a:cs typeface="Times New Roman"/>
                <a:sym typeface="Times New Roman"/>
              </a:rPr>
              <a:t>Python</a:t>
            </a:r>
            <a:endParaRPr sz="2600"/>
          </a:p>
        </p:txBody>
      </p:sp>
      <p:sp>
        <p:nvSpPr>
          <p:cNvPr id="2" name="Footer Placeholder 1">
            <a:extLst>
              <a:ext uri="{FF2B5EF4-FFF2-40B4-BE49-F238E27FC236}">
                <a16:creationId xmlns:a16="http://schemas.microsoft.com/office/drawing/2014/main" id="{F62EED65-5C3D-4E11-A5C6-4CFB671214DF}"/>
              </a:ext>
            </a:extLst>
          </p:cNvPr>
          <p:cNvSpPr>
            <a:spLocks noGrp="1"/>
          </p:cNvSpPr>
          <p:nvPr>
            <p:ph type="ftr" idx="11"/>
          </p:nvPr>
        </p:nvSpPr>
        <p:spPr>
          <a:xfrm>
            <a:off x="4572000" y="6492900"/>
            <a:ext cx="7620000" cy="3651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6  </a:t>
            </a:r>
          </a:p>
        </p:txBody>
      </p:sp>
      <p:sp>
        <p:nvSpPr>
          <p:cNvPr id="3" name="Slide Number Placeholder 2">
            <a:extLst>
              <a:ext uri="{FF2B5EF4-FFF2-40B4-BE49-F238E27FC236}">
                <a16:creationId xmlns:a16="http://schemas.microsoft.com/office/drawing/2014/main" id="{3F483DFE-C075-4BA1-91EE-AA349E2C02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4" name="Date Placeholder 3">
            <a:extLst>
              <a:ext uri="{FF2B5EF4-FFF2-40B4-BE49-F238E27FC236}">
                <a16:creationId xmlns:a16="http://schemas.microsoft.com/office/drawing/2014/main" id="{0CA0D089-F9BC-43EB-AE6E-7C9798C0CD6F}"/>
              </a:ext>
            </a:extLst>
          </p:cNvPr>
          <p:cNvSpPr>
            <a:spLocks noGrp="1"/>
          </p:cNvSpPr>
          <p:nvPr>
            <p:ph type="dt" idx="10"/>
          </p:nvPr>
        </p:nvSpPr>
        <p:spPr>
          <a:xfrm>
            <a:off x="2589200" y="6495560"/>
            <a:ext cx="1146300" cy="3705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23.05.2020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84f6104c9f_0_31"/>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500">
                <a:latin typeface="Times New Roman"/>
                <a:ea typeface="Times New Roman"/>
                <a:cs typeface="Times New Roman"/>
                <a:sym typeface="Times New Roman"/>
              </a:rPr>
              <a:t>Cont..</a:t>
            </a:r>
            <a:endParaRPr sz="3500">
              <a:latin typeface="Times New Roman"/>
              <a:ea typeface="Times New Roman"/>
              <a:cs typeface="Times New Roman"/>
              <a:sym typeface="Times New Roman"/>
            </a:endParaRPr>
          </a:p>
        </p:txBody>
      </p:sp>
      <p:sp>
        <p:nvSpPr>
          <p:cNvPr id="204" name="Google Shape;204;g84f6104c9f_0_31"/>
          <p:cNvSpPr txBox="1">
            <a:spLocks noGrp="1"/>
          </p:cNvSpPr>
          <p:nvPr>
            <p:ph type="body" idx="1"/>
          </p:nvPr>
        </p:nvSpPr>
        <p:spPr>
          <a:xfrm>
            <a:off x="2591125" y="1563475"/>
            <a:ext cx="8915400" cy="4620000"/>
          </a:xfrm>
          <a:prstGeom prst="rect">
            <a:avLst/>
          </a:prstGeom>
        </p:spPr>
        <p:txBody>
          <a:bodyPr spcFirstLastPara="1" wrap="square" lIns="91425" tIns="45700" rIns="91425" bIns="45700" anchor="t" anchorCtr="0">
            <a:noAutofit/>
          </a:bodyPr>
          <a:lstStyle/>
          <a:p>
            <a:pPr marL="457200" lvl="0" indent="-355600" algn="just" rtl="0">
              <a:spcBef>
                <a:spcPts val="150"/>
              </a:spcBef>
              <a:spcAft>
                <a:spcPts val="0"/>
              </a:spcAft>
              <a:buClr>
                <a:srgbClr val="980000"/>
              </a:buClr>
              <a:buSzPts val="2000"/>
              <a:buFont typeface="Times New Roman"/>
              <a:buChar char="●"/>
            </a:pPr>
            <a:r>
              <a:rPr lang="en-US" sz="2000">
                <a:solidFill>
                  <a:schemeClr val="dk1"/>
                </a:solidFill>
                <a:latin typeface="Times New Roman"/>
                <a:ea typeface="Times New Roman"/>
                <a:cs typeface="Times New Roman"/>
                <a:sym typeface="Times New Roman"/>
              </a:rPr>
              <a:t>Back end developers are most focused on a site’s responsiveness and speed. These languages are used to create dynamic sites which are different from static sites in that these types of websites store database information. Content on the site is constantly changing and updating. Examples of dynamic sites include Facebook, Twitter, and Google Maps.</a:t>
            </a:r>
            <a:endParaRPr sz="2000">
              <a:solidFill>
                <a:schemeClr val="dk1"/>
              </a:solidFill>
              <a:latin typeface="Times New Roman"/>
              <a:ea typeface="Times New Roman"/>
              <a:cs typeface="Times New Roman"/>
              <a:sym typeface="Times New Roman"/>
            </a:endParaRPr>
          </a:p>
          <a:p>
            <a:pPr marL="457200" lvl="0" indent="-355600" algn="just" rtl="0">
              <a:spcBef>
                <a:spcPts val="1000"/>
              </a:spcBef>
              <a:spcAft>
                <a:spcPts val="0"/>
              </a:spcAft>
              <a:buClr>
                <a:srgbClr val="980000"/>
              </a:buClr>
              <a:buSzPts val="2000"/>
              <a:buFont typeface="Times New Roman"/>
              <a:buChar char="●"/>
            </a:pPr>
            <a:r>
              <a:rPr lang="en-US" sz="2000">
                <a:solidFill>
                  <a:schemeClr val="dk1"/>
                </a:solidFill>
                <a:latin typeface="Times New Roman"/>
                <a:ea typeface="Times New Roman"/>
                <a:cs typeface="Times New Roman"/>
                <a:sym typeface="Times New Roman"/>
              </a:rPr>
              <a:t>Backend development languages handle the ‘behind-the-scenes’ functionality of web applications. It’s code that connects the web to a database, manages user connections, and powers the web application itself. Backend development works in tandem with the front end to deliver the final product to the end user.</a:t>
            </a:r>
            <a:endParaRPr sz="2000">
              <a:latin typeface="Times New Roman"/>
              <a:ea typeface="Times New Roman"/>
              <a:cs typeface="Times New Roman"/>
              <a:sym typeface="Times New Roman"/>
            </a:endParaRPr>
          </a:p>
          <a:p>
            <a:pPr marL="457200" lvl="0" indent="0" algn="just" rtl="0">
              <a:spcBef>
                <a:spcPts val="1000"/>
              </a:spcBef>
              <a:spcAft>
                <a:spcPts val="0"/>
              </a:spcAft>
              <a:buNone/>
            </a:pPr>
            <a:endParaRPr sz="2000">
              <a:solidFill>
                <a:schemeClr val="dk1"/>
              </a:solidFill>
              <a:latin typeface="Times New Roman"/>
              <a:ea typeface="Times New Roman"/>
              <a:cs typeface="Times New Roman"/>
              <a:sym typeface="Times New Roman"/>
            </a:endParaRPr>
          </a:p>
          <a:p>
            <a:pPr marL="457200" lvl="0" indent="0" algn="just" rtl="0">
              <a:spcBef>
                <a:spcPts val="1000"/>
              </a:spcBef>
              <a:spcAft>
                <a:spcPts val="1000"/>
              </a:spcAft>
              <a:buNone/>
            </a:pPr>
            <a:endParaRPr sz="2000">
              <a:solidFill>
                <a:schemeClr val="dk1"/>
              </a:solidFill>
              <a:latin typeface="Times New Roman"/>
              <a:ea typeface="Times New Roman"/>
              <a:cs typeface="Times New Roman"/>
              <a:sym typeface="Times New Roman"/>
            </a:endParaRPr>
          </a:p>
        </p:txBody>
      </p:sp>
      <p:sp>
        <p:nvSpPr>
          <p:cNvPr id="2" name="Footer Placeholder 1">
            <a:extLst>
              <a:ext uri="{FF2B5EF4-FFF2-40B4-BE49-F238E27FC236}">
                <a16:creationId xmlns:a16="http://schemas.microsoft.com/office/drawing/2014/main" id="{49EFD6CA-7D70-44AD-9E91-864B18B6A0B6}"/>
              </a:ext>
            </a:extLst>
          </p:cNvPr>
          <p:cNvSpPr>
            <a:spLocks noGrp="1"/>
          </p:cNvSpPr>
          <p:nvPr>
            <p:ph type="ftr" idx="11"/>
          </p:nvPr>
        </p:nvSpPr>
        <p:spPr>
          <a:xfrm>
            <a:off x="4572000" y="6492900"/>
            <a:ext cx="7620000" cy="3651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7  </a:t>
            </a:r>
          </a:p>
        </p:txBody>
      </p:sp>
      <p:sp>
        <p:nvSpPr>
          <p:cNvPr id="3" name="Slide Number Placeholder 2">
            <a:extLst>
              <a:ext uri="{FF2B5EF4-FFF2-40B4-BE49-F238E27FC236}">
                <a16:creationId xmlns:a16="http://schemas.microsoft.com/office/drawing/2014/main" id="{087B3F0B-323C-4345-B313-0C7663EA8E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4" name="Date Placeholder 3">
            <a:extLst>
              <a:ext uri="{FF2B5EF4-FFF2-40B4-BE49-F238E27FC236}">
                <a16:creationId xmlns:a16="http://schemas.microsoft.com/office/drawing/2014/main" id="{8CBF7AD1-E8A4-4505-A86E-BE31BF6662A2}"/>
              </a:ext>
            </a:extLst>
          </p:cNvPr>
          <p:cNvSpPr>
            <a:spLocks noGrp="1"/>
          </p:cNvSpPr>
          <p:nvPr>
            <p:ph type="dt" idx="10"/>
          </p:nvPr>
        </p:nvSpPr>
        <p:spPr>
          <a:xfrm>
            <a:off x="2589212" y="6493441"/>
            <a:ext cx="1146300" cy="3705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23.05.2020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84f6104c9f_0_36"/>
          <p:cNvSpPr txBox="1">
            <a:spLocks noGrp="1"/>
          </p:cNvSpPr>
          <p:nvPr>
            <p:ph type="title"/>
          </p:nvPr>
        </p:nvSpPr>
        <p:spPr>
          <a:xfrm>
            <a:off x="2592925"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500">
                <a:latin typeface="Times New Roman"/>
                <a:ea typeface="Times New Roman"/>
                <a:cs typeface="Times New Roman"/>
                <a:sym typeface="Times New Roman"/>
              </a:rPr>
              <a:t>Android Development</a:t>
            </a:r>
            <a:endParaRPr sz="3500">
              <a:latin typeface="Times New Roman"/>
              <a:ea typeface="Times New Roman"/>
              <a:cs typeface="Times New Roman"/>
              <a:sym typeface="Times New Roman"/>
            </a:endParaRPr>
          </a:p>
          <a:p>
            <a:pPr marL="0" lvl="0" indent="0" algn="l" rtl="0">
              <a:spcBef>
                <a:spcPts val="0"/>
              </a:spcBef>
              <a:spcAft>
                <a:spcPts val="0"/>
              </a:spcAft>
              <a:buNone/>
            </a:pPr>
            <a:endParaRPr sz="3500">
              <a:latin typeface="Times New Roman"/>
              <a:ea typeface="Times New Roman"/>
              <a:cs typeface="Times New Roman"/>
              <a:sym typeface="Times New Roman"/>
            </a:endParaRPr>
          </a:p>
        </p:txBody>
      </p:sp>
      <p:sp>
        <p:nvSpPr>
          <p:cNvPr id="210" name="Google Shape;210;g84f6104c9f_0_36"/>
          <p:cNvSpPr txBox="1">
            <a:spLocks noGrp="1"/>
          </p:cNvSpPr>
          <p:nvPr>
            <p:ph type="body" idx="1"/>
          </p:nvPr>
        </p:nvSpPr>
        <p:spPr>
          <a:xfrm>
            <a:off x="2591125" y="1385825"/>
            <a:ext cx="8915400" cy="4703100"/>
          </a:xfrm>
          <a:prstGeom prst="rect">
            <a:avLst/>
          </a:prstGeom>
        </p:spPr>
        <p:txBody>
          <a:bodyPr spcFirstLastPara="1" wrap="square" lIns="91425" tIns="45700" rIns="91425" bIns="45700" anchor="t" anchorCtr="0">
            <a:noAutofit/>
          </a:bodyPr>
          <a:lstStyle/>
          <a:p>
            <a:pPr marL="457200" lvl="0" indent="-355600" algn="just" rtl="0">
              <a:spcBef>
                <a:spcPts val="150"/>
              </a:spcBef>
              <a:spcAft>
                <a:spcPts val="0"/>
              </a:spcAft>
              <a:buClr>
                <a:srgbClr val="980000"/>
              </a:buClr>
              <a:buSzPts val="2000"/>
              <a:buFont typeface="Times New Roman"/>
              <a:buChar char="●"/>
            </a:pPr>
            <a:r>
              <a:rPr lang="en-US" sz="2000">
                <a:solidFill>
                  <a:schemeClr val="dk1"/>
                </a:solidFill>
                <a:latin typeface="Times New Roman"/>
                <a:ea typeface="Times New Roman"/>
                <a:cs typeface="Times New Roman"/>
                <a:sym typeface="Times New Roman"/>
              </a:rPr>
              <a:t>Android software development is the process by which new applications are created for devices running the Android operating system. Google states that "Android apps can be written using Kotlin, Java, and C++ languages" using the Android software development kit (SDK), while using other languages is also possible. All non-JVM languages, such as Go, JavaScript, C, C++ or assembly, need the help of JVM language code, that may be supplied by tools, likely with restricted API support.</a:t>
            </a:r>
            <a:endParaRPr sz="2000">
              <a:solidFill>
                <a:schemeClr val="dk1"/>
              </a:solidFill>
              <a:latin typeface="Times New Roman"/>
              <a:ea typeface="Times New Roman"/>
              <a:cs typeface="Times New Roman"/>
              <a:sym typeface="Times New Roman"/>
            </a:endParaRPr>
          </a:p>
          <a:p>
            <a:pPr marL="457200" lvl="0" indent="-355600" algn="just" rtl="0">
              <a:spcBef>
                <a:spcPts val="1000"/>
              </a:spcBef>
              <a:spcAft>
                <a:spcPts val="1000"/>
              </a:spcAft>
              <a:buClr>
                <a:srgbClr val="980000"/>
              </a:buClr>
              <a:buSzPts val="2000"/>
              <a:buFont typeface="Times New Roman"/>
              <a:buChar char="●"/>
            </a:pPr>
            <a:r>
              <a:rPr lang="en-US" sz="2000">
                <a:solidFill>
                  <a:schemeClr val="dk1"/>
                </a:solidFill>
                <a:latin typeface="Times New Roman"/>
                <a:ea typeface="Times New Roman"/>
                <a:cs typeface="Times New Roman"/>
                <a:sym typeface="Times New Roman"/>
              </a:rPr>
              <a:t>Mobile app development is the creation of software intended to run on mobile devices and optimized to take advantage of those product's unique features and hardware. Mobile application development is the process of creating software applications that run on a mobile device, and a typical mobile application utilizes a network connection to work with remote computing resources. Hence, the mobile development process involves creating installable software bundles (code, binaries, assets, etc.) , implementing backend services such as data access with an API, and testing the application on target devices.</a:t>
            </a:r>
            <a:endParaRPr sz="2000">
              <a:latin typeface="Times New Roman"/>
              <a:ea typeface="Times New Roman"/>
              <a:cs typeface="Times New Roman"/>
              <a:sym typeface="Times New Roman"/>
            </a:endParaRPr>
          </a:p>
        </p:txBody>
      </p:sp>
      <p:sp>
        <p:nvSpPr>
          <p:cNvPr id="2" name="Footer Placeholder 1">
            <a:extLst>
              <a:ext uri="{FF2B5EF4-FFF2-40B4-BE49-F238E27FC236}">
                <a16:creationId xmlns:a16="http://schemas.microsoft.com/office/drawing/2014/main" id="{ADF9C7CB-AE52-41DF-88D8-6CEBD52004D3}"/>
              </a:ext>
            </a:extLst>
          </p:cNvPr>
          <p:cNvSpPr>
            <a:spLocks noGrp="1"/>
          </p:cNvSpPr>
          <p:nvPr>
            <p:ph type="ftr" idx="11"/>
          </p:nvPr>
        </p:nvSpPr>
        <p:spPr>
          <a:xfrm>
            <a:off x="4572000" y="6485540"/>
            <a:ext cx="7620000" cy="3651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8   </a:t>
            </a:r>
          </a:p>
        </p:txBody>
      </p:sp>
      <p:sp>
        <p:nvSpPr>
          <p:cNvPr id="3" name="Slide Number Placeholder 2">
            <a:extLst>
              <a:ext uri="{FF2B5EF4-FFF2-40B4-BE49-F238E27FC236}">
                <a16:creationId xmlns:a16="http://schemas.microsoft.com/office/drawing/2014/main" id="{FE152A95-3AA2-44DF-A15B-7B7E340D55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Date Placeholder 3">
            <a:extLst>
              <a:ext uri="{FF2B5EF4-FFF2-40B4-BE49-F238E27FC236}">
                <a16:creationId xmlns:a16="http://schemas.microsoft.com/office/drawing/2014/main" id="{8FD0B55F-590C-4246-B459-6DFB17BBED00}"/>
              </a:ext>
            </a:extLst>
          </p:cNvPr>
          <p:cNvSpPr>
            <a:spLocks noGrp="1"/>
          </p:cNvSpPr>
          <p:nvPr>
            <p:ph type="dt" idx="10"/>
          </p:nvPr>
        </p:nvSpPr>
        <p:spPr>
          <a:xfrm>
            <a:off x="2589212" y="6480140"/>
            <a:ext cx="1096610" cy="3705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23.05.2020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492DA3-2F56-4209-936D-017973EB7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7" name="Google Shape;215;p3">
            <a:extLst>
              <a:ext uri="{FF2B5EF4-FFF2-40B4-BE49-F238E27FC236}">
                <a16:creationId xmlns:a16="http://schemas.microsoft.com/office/drawing/2014/main" id="{19B31227-60BA-4068-AD36-2D0A9B471026}"/>
              </a:ext>
            </a:extLst>
          </p:cNvPr>
          <p:cNvSpPr txBox="1">
            <a:spLocks/>
          </p:cNvSpPr>
          <p:nvPr/>
        </p:nvSpPr>
        <p:spPr>
          <a:xfrm>
            <a:off x="2161575" y="272425"/>
            <a:ext cx="8915400" cy="7731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62626"/>
              </a:buClr>
              <a:buSzPts val="18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SzPts val="5400"/>
            </a:pPr>
            <a:r>
              <a:rPr lang="en-US" sz="3400">
                <a:latin typeface="Times New Roman"/>
                <a:ea typeface="Times New Roman"/>
                <a:cs typeface="Times New Roman"/>
                <a:sym typeface="Times New Roman"/>
              </a:rPr>
              <a:t>Description About Base Paper</a:t>
            </a:r>
            <a:endParaRPr lang="en-US" dirty="0"/>
          </a:p>
        </p:txBody>
      </p:sp>
      <p:sp>
        <p:nvSpPr>
          <p:cNvPr id="8" name="Google Shape;216;p3">
            <a:extLst>
              <a:ext uri="{FF2B5EF4-FFF2-40B4-BE49-F238E27FC236}">
                <a16:creationId xmlns:a16="http://schemas.microsoft.com/office/drawing/2014/main" id="{C2B9379D-74AF-4783-A1BE-DB9E4637C49D}"/>
              </a:ext>
            </a:extLst>
          </p:cNvPr>
          <p:cNvSpPr txBox="1">
            <a:spLocks/>
          </p:cNvSpPr>
          <p:nvPr/>
        </p:nvSpPr>
        <p:spPr>
          <a:xfrm>
            <a:off x="2161575" y="1556550"/>
            <a:ext cx="9866100" cy="37449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42900" algn="l" rtl="0">
              <a:lnSpc>
                <a:spcPct val="100000"/>
              </a:lnSpc>
              <a:spcBef>
                <a:spcPts val="1000"/>
              </a:spcBef>
              <a:spcAft>
                <a:spcPts val="0"/>
              </a:spcAft>
              <a:buClr>
                <a:schemeClr val="accent1"/>
              </a:buClr>
              <a:buSzPts val="18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42900" algn="l" rtl="0">
              <a:lnSpc>
                <a:spcPct val="100000"/>
              </a:lnSpc>
              <a:spcBef>
                <a:spcPts val="1000"/>
              </a:spcBef>
              <a:spcAft>
                <a:spcPts val="0"/>
              </a:spcAft>
              <a:buClr>
                <a:schemeClr val="accent1"/>
              </a:buClr>
              <a:buSzPts val="18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pPr indent="-355600" algn="just">
              <a:buClr>
                <a:srgbClr val="980000"/>
              </a:buClr>
              <a:buSzPts val="2000"/>
              <a:buFont typeface="Times New Roman"/>
              <a:buChar char="●"/>
            </a:pPr>
            <a:r>
              <a:rPr lang="en-US" sz="2000" dirty="0">
                <a:solidFill>
                  <a:srgbClr val="262626"/>
                </a:solidFill>
                <a:latin typeface="Times New Roman"/>
                <a:ea typeface="Times New Roman"/>
                <a:cs typeface="Times New Roman"/>
                <a:sym typeface="Times New Roman"/>
              </a:rPr>
              <a:t>The paper “Centralized Alumni System- A Prototype Proposal” proposes a system which is institution </a:t>
            </a:r>
            <a:r>
              <a:rPr lang="en-US" sz="2000" dirty="0" err="1">
                <a:solidFill>
                  <a:srgbClr val="262626"/>
                </a:solidFill>
                <a:latin typeface="Times New Roman"/>
                <a:ea typeface="Times New Roman"/>
                <a:cs typeface="Times New Roman"/>
                <a:sym typeface="Times New Roman"/>
              </a:rPr>
              <a:t>dependent.There</a:t>
            </a:r>
            <a:r>
              <a:rPr lang="en-US" sz="2000" dirty="0">
                <a:solidFill>
                  <a:srgbClr val="262626"/>
                </a:solidFill>
                <a:latin typeface="Times New Roman"/>
                <a:ea typeface="Times New Roman"/>
                <a:cs typeface="Times New Roman"/>
                <a:sym typeface="Times New Roman"/>
              </a:rPr>
              <a:t> are systems developed  for students studying in any educational institute who are above the age of 15.</a:t>
            </a:r>
          </a:p>
          <a:p>
            <a:pPr indent="-355600" algn="just">
              <a:buClr>
                <a:srgbClr val="980000"/>
              </a:buClr>
              <a:buSzPts val="2000"/>
              <a:buFont typeface="Times New Roman"/>
              <a:buChar char="●"/>
            </a:pPr>
            <a:r>
              <a:rPr lang="en-US" sz="2000" dirty="0">
                <a:solidFill>
                  <a:srgbClr val="262626"/>
                </a:solidFill>
                <a:latin typeface="Times New Roman"/>
                <a:ea typeface="Times New Roman"/>
                <a:cs typeface="Times New Roman"/>
                <a:sym typeface="Times New Roman"/>
              </a:rPr>
              <a:t>“Online Alumni System “  proposes a system which allows anyone on the web to access and search information about any student. “Alumni Network Analysis“ is a system that evaluates educational institutes and ranks them based on the data collected about the network connections of alumni in the entrepreneurial and technological domain.</a:t>
            </a:r>
          </a:p>
          <a:p>
            <a:pPr indent="-355600" algn="just">
              <a:buClr>
                <a:srgbClr val="980000"/>
              </a:buClr>
              <a:buSzPts val="2000"/>
              <a:buFont typeface="Times New Roman"/>
              <a:buChar char="●"/>
            </a:pPr>
            <a:r>
              <a:rPr lang="en-US" sz="2000" dirty="0">
                <a:solidFill>
                  <a:srgbClr val="262626"/>
                </a:solidFill>
                <a:latin typeface="Times New Roman"/>
                <a:ea typeface="Times New Roman"/>
                <a:cs typeface="Times New Roman"/>
                <a:sym typeface="Times New Roman"/>
              </a:rPr>
              <a:t>Alumni management is one of the thrust areas considered focal to institutional development [ HYPERLINK \l "Rub11" 1 ], mostly in developing countries. A strong alumni system plays a vital role in reaping enormous benefits 2]for student-student networks as well as institution-student networks. </a:t>
            </a:r>
          </a:p>
          <a:p>
            <a:pPr marL="0" indent="0">
              <a:buClr>
                <a:schemeClr val="dk1"/>
              </a:buClr>
              <a:buSzPts val="1100"/>
              <a:buFont typeface="Arial"/>
              <a:buNone/>
            </a:pPr>
            <a:endParaRPr lang="en-US" dirty="0"/>
          </a:p>
          <a:p>
            <a:pPr marL="0" indent="0">
              <a:buFont typeface="Noto Sans Symbols"/>
              <a:buNone/>
            </a:pPr>
            <a:endParaRPr lang="en-US" dirty="0"/>
          </a:p>
        </p:txBody>
      </p:sp>
      <p:sp>
        <p:nvSpPr>
          <p:cNvPr id="9" name="Date Placeholder 3">
            <a:extLst>
              <a:ext uri="{FF2B5EF4-FFF2-40B4-BE49-F238E27FC236}">
                <a16:creationId xmlns:a16="http://schemas.microsoft.com/office/drawing/2014/main" id="{B817E07F-6EC0-4848-B899-2E82D46E3B48}"/>
              </a:ext>
            </a:extLst>
          </p:cNvPr>
          <p:cNvSpPr>
            <a:spLocks noGrp="1"/>
          </p:cNvSpPr>
          <p:nvPr>
            <p:ph type="dt" idx="10"/>
          </p:nvPr>
        </p:nvSpPr>
        <p:spPr>
          <a:xfrm>
            <a:off x="2589212" y="6480140"/>
            <a:ext cx="1096610" cy="3705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23.05.2020</a:t>
            </a:r>
          </a:p>
        </p:txBody>
      </p:sp>
      <p:sp>
        <p:nvSpPr>
          <p:cNvPr id="10" name="Footer Placeholder 1">
            <a:extLst>
              <a:ext uri="{FF2B5EF4-FFF2-40B4-BE49-F238E27FC236}">
                <a16:creationId xmlns:a16="http://schemas.microsoft.com/office/drawing/2014/main" id="{1385A947-7B64-44C7-9834-DBF592B2FA4B}"/>
              </a:ext>
            </a:extLst>
          </p:cNvPr>
          <p:cNvSpPr>
            <a:spLocks noGrp="1"/>
          </p:cNvSpPr>
          <p:nvPr>
            <p:ph type="ftr" idx="11"/>
          </p:nvPr>
        </p:nvSpPr>
        <p:spPr>
          <a:xfrm>
            <a:off x="4572000" y="6485540"/>
            <a:ext cx="7620000" cy="365100"/>
          </a:xfrm>
        </p:spPr>
        <p:txBody>
          <a:bodyPr/>
          <a:lstStyle/>
          <a:p>
            <a:r>
              <a:rPr lang="en-US" sz="1000" dirty="0">
                <a:solidFill>
                  <a:schemeClr val="tx1"/>
                </a:solidFill>
                <a:latin typeface="Times New Roman" panose="02020603050405020304" pitchFamily="18" charset="0"/>
                <a:cs typeface="Times New Roman" panose="02020603050405020304" pitchFamily="18" charset="0"/>
              </a:rPr>
              <a:t>Department of Computer Science &amp; Engineering						9 </a:t>
            </a:r>
          </a:p>
        </p:txBody>
      </p:sp>
    </p:spTree>
    <p:extLst>
      <p:ext uri="{BB962C8B-B14F-4D97-AF65-F5344CB8AC3E}">
        <p14:creationId xmlns:p14="http://schemas.microsoft.com/office/powerpoint/2010/main" val="1161075826"/>
      </p:ext>
    </p:extLst>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4456</Words>
  <Application>Microsoft Office PowerPoint</Application>
  <PresentationFormat>Widescreen</PresentationFormat>
  <Paragraphs>428</Paragraphs>
  <Slides>55</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Fugaz One</vt:lpstr>
      <vt:lpstr>Times New Roman</vt:lpstr>
      <vt:lpstr>Caveat</vt:lpstr>
      <vt:lpstr>Century Gothic</vt:lpstr>
      <vt:lpstr>Calibri</vt:lpstr>
      <vt:lpstr>Noto Sans Symbols</vt:lpstr>
      <vt:lpstr>Arial</vt:lpstr>
      <vt:lpstr>Wisp</vt:lpstr>
      <vt:lpstr> Alumni Management System </vt:lpstr>
      <vt:lpstr>TABLE OF CONTENTS</vt:lpstr>
      <vt:lpstr>Abstract</vt:lpstr>
      <vt:lpstr>Domain Description</vt:lpstr>
      <vt:lpstr>Front end Development</vt:lpstr>
      <vt:lpstr> Back end Development</vt:lpstr>
      <vt:lpstr>Cont..</vt:lpstr>
      <vt:lpstr>Android Development </vt:lpstr>
      <vt:lpstr>PowerPoint Presentation</vt:lpstr>
      <vt:lpstr>Literature Survey</vt:lpstr>
      <vt:lpstr>Cont..</vt:lpstr>
      <vt:lpstr>Cont..</vt:lpstr>
      <vt:lpstr>ISSUES IN EXISTING SYSTEM </vt:lpstr>
      <vt:lpstr>Cont..</vt:lpstr>
      <vt:lpstr>Proposed System</vt:lpstr>
      <vt:lpstr>Cont..</vt:lpstr>
      <vt:lpstr>Feedback Flow Diagram</vt:lpstr>
      <vt:lpstr>Events Flow Diagram</vt:lpstr>
      <vt:lpstr>Blog Flow Diagram</vt:lpstr>
      <vt:lpstr>Objectives</vt:lpstr>
      <vt:lpstr>Implementation Details</vt:lpstr>
      <vt:lpstr>Use Case Diagram</vt:lpstr>
      <vt:lpstr>Class Diagram</vt:lpstr>
      <vt:lpstr>PowerPoint Presentation</vt:lpstr>
      <vt:lpstr>Discussion on Modules</vt:lpstr>
      <vt:lpstr>PowerPoint Presentation</vt:lpstr>
      <vt:lpstr>Cont..</vt:lpstr>
      <vt:lpstr>Cont..</vt:lpstr>
      <vt:lpstr>Result and Discussion</vt:lpstr>
      <vt:lpstr>Output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Cont..</vt:lpstr>
      <vt:lpstr>Cont..</vt:lpstr>
      <vt:lpstr>Conclusion and Limitations of Proposed System</vt:lpstr>
      <vt:lpstr>Challenges of the Proposed System</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Alumni Management System</dc:title>
  <dc:creator>Medam, Sai Sirisha</dc:creator>
  <cp:lastModifiedBy>Medam, Sai Sirisha</cp:lastModifiedBy>
  <cp:revision>7</cp:revision>
  <dcterms:modified xsi:type="dcterms:W3CDTF">2020-05-29T07:36:58Z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ebac993-578d-4fb6-a024-e1968d57a18c_Enabled">
    <vt:lpwstr>True</vt:lpwstr>
  </property>
  <property fmtid="{D5CDD505-2E9C-101B-9397-08002B2CF9AE}" pid="3" name="MSIP_Label_1ebac993-578d-4fb6-a024-e1968d57a18c_SiteId">
    <vt:lpwstr>ae4df1f7-611e-444f-897e-f964e1205171</vt:lpwstr>
  </property>
  <property fmtid="{D5CDD505-2E9C-101B-9397-08002B2CF9AE}" pid="4" name="MSIP_Label_1ebac993-578d-4fb6-a024-e1968d57a18c_Owner">
    <vt:lpwstr>sm185573@ncr.com</vt:lpwstr>
  </property>
  <property fmtid="{D5CDD505-2E9C-101B-9397-08002B2CF9AE}" pid="5" name="MSIP_Label_1ebac993-578d-4fb6-a024-e1968d57a18c_SetDate">
    <vt:lpwstr>2020-05-22T04:38:18.8676587Z</vt:lpwstr>
  </property>
  <property fmtid="{D5CDD505-2E9C-101B-9397-08002B2CF9AE}" pid="6" name="MSIP_Label_1ebac993-578d-4fb6-a024-e1968d57a18c_Name">
    <vt:lpwstr>Personal</vt:lpwstr>
  </property>
  <property fmtid="{D5CDD505-2E9C-101B-9397-08002B2CF9AE}" pid="7" name="MSIP_Label_1ebac993-578d-4fb6-a024-e1968d57a18c_Application">
    <vt:lpwstr>Microsoft Azure Information Protection</vt:lpwstr>
  </property>
  <property fmtid="{D5CDD505-2E9C-101B-9397-08002B2CF9AE}" pid="8" name="MSIP_Label_1ebac993-578d-4fb6-a024-e1968d57a18c_ActionId">
    <vt:lpwstr>4e010a23-39b1-4a8c-91b4-2d973c1d749a</vt:lpwstr>
  </property>
  <property fmtid="{D5CDD505-2E9C-101B-9397-08002B2CF9AE}" pid="9" name="MSIP_Label_1ebac993-578d-4fb6-a024-e1968d57a18c_Extended_MSFT_Method">
    <vt:lpwstr>Manual</vt:lpwstr>
  </property>
  <property fmtid="{D5CDD505-2E9C-101B-9397-08002B2CF9AE}" pid="10" name="Sensitivity">
    <vt:lpwstr>Personal</vt:lpwstr>
  </property>
</Properties>
</file>